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70"/>
  </p:notesMasterIdLst>
  <p:sldIdLst>
    <p:sldId id="256" r:id="rId2"/>
    <p:sldId id="325" r:id="rId3"/>
    <p:sldId id="257" r:id="rId4"/>
    <p:sldId id="258" r:id="rId5"/>
    <p:sldId id="259" r:id="rId6"/>
    <p:sldId id="328" r:id="rId7"/>
    <p:sldId id="327" r:id="rId8"/>
    <p:sldId id="317" r:id="rId9"/>
    <p:sldId id="260" r:id="rId10"/>
    <p:sldId id="324" r:id="rId11"/>
    <p:sldId id="329" r:id="rId12"/>
    <p:sldId id="330" r:id="rId13"/>
    <p:sldId id="261" r:id="rId14"/>
    <p:sldId id="262" r:id="rId15"/>
    <p:sldId id="263" r:id="rId16"/>
    <p:sldId id="264" r:id="rId17"/>
    <p:sldId id="265" r:id="rId18"/>
    <p:sldId id="266" r:id="rId19"/>
    <p:sldId id="332" r:id="rId20"/>
    <p:sldId id="271" r:id="rId21"/>
    <p:sldId id="272" r:id="rId22"/>
    <p:sldId id="273" r:id="rId23"/>
    <p:sldId id="333" r:id="rId24"/>
    <p:sldId id="275" r:id="rId25"/>
    <p:sldId id="276" r:id="rId26"/>
    <p:sldId id="278" r:id="rId27"/>
    <p:sldId id="279" r:id="rId28"/>
    <p:sldId id="285" r:id="rId29"/>
    <p:sldId id="280" r:id="rId30"/>
    <p:sldId id="282" r:id="rId31"/>
    <p:sldId id="283" r:id="rId32"/>
    <p:sldId id="322" r:id="rId33"/>
    <p:sldId id="321" r:id="rId34"/>
    <p:sldId id="284" r:id="rId35"/>
    <p:sldId id="334" r:id="rId36"/>
    <p:sldId id="335" r:id="rId37"/>
    <p:sldId id="311" r:id="rId38"/>
    <p:sldId id="312" r:id="rId39"/>
    <p:sldId id="313" r:id="rId40"/>
    <p:sldId id="314" r:id="rId41"/>
    <p:sldId id="319" r:id="rId42"/>
    <p:sldId id="320" r:id="rId43"/>
    <p:sldId id="336" r:id="rId44"/>
    <p:sldId id="293" r:id="rId45"/>
    <p:sldId id="294" r:id="rId46"/>
    <p:sldId id="295" r:id="rId47"/>
    <p:sldId id="297" r:id="rId48"/>
    <p:sldId id="337" r:id="rId49"/>
    <p:sldId id="298" r:id="rId50"/>
    <p:sldId id="338" r:id="rId51"/>
    <p:sldId id="306" r:id="rId52"/>
    <p:sldId id="307" r:id="rId53"/>
    <p:sldId id="309" r:id="rId54"/>
    <p:sldId id="310" r:id="rId55"/>
    <p:sldId id="339" r:id="rId56"/>
    <p:sldId id="288" r:id="rId57"/>
    <p:sldId id="289" r:id="rId58"/>
    <p:sldId id="300" r:id="rId59"/>
    <p:sldId id="301" r:id="rId60"/>
    <p:sldId id="302" r:id="rId61"/>
    <p:sldId id="303" r:id="rId62"/>
    <p:sldId id="340" r:id="rId63"/>
    <p:sldId id="304" r:id="rId64"/>
    <p:sldId id="315" r:id="rId65"/>
    <p:sldId id="316" r:id="rId66"/>
    <p:sldId id="341" r:id="rId67"/>
    <p:sldId id="318" r:id="rId68"/>
    <p:sldId id="323" r:id="rId6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E546142-AAAC-4CA2-BF70-099FE2CB7C6F}">
          <p14:sldIdLst>
            <p14:sldId id="256"/>
            <p14:sldId id="325"/>
            <p14:sldId id="257"/>
            <p14:sldId id="258"/>
            <p14:sldId id="259"/>
            <p14:sldId id="328"/>
            <p14:sldId id="327"/>
            <p14:sldId id="317"/>
            <p14:sldId id="260"/>
            <p14:sldId id="324"/>
            <p14:sldId id="329"/>
            <p14:sldId id="330"/>
            <p14:sldId id="261"/>
            <p14:sldId id="262"/>
            <p14:sldId id="263"/>
            <p14:sldId id="264"/>
            <p14:sldId id="265"/>
            <p14:sldId id="266"/>
            <p14:sldId id="332"/>
            <p14:sldId id="271"/>
            <p14:sldId id="272"/>
            <p14:sldId id="273"/>
            <p14:sldId id="333"/>
            <p14:sldId id="275"/>
            <p14:sldId id="276"/>
            <p14:sldId id="278"/>
            <p14:sldId id="279"/>
            <p14:sldId id="285"/>
            <p14:sldId id="280"/>
            <p14:sldId id="282"/>
            <p14:sldId id="283"/>
            <p14:sldId id="322"/>
            <p14:sldId id="321"/>
            <p14:sldId id="284"/>
            <p14:sldId id="334"/>
            <p14:sldId id="335"/>
            <p14:sldId id="311"/>
            <p14:sldId id="312"/>
            <p14:sldId id="313"/>
            <p14:sldId id="314"/>
            <p14:sldId id="319"/>
            <p14:sldId id="320"/>
            <p14:sldId id="336"/>
            <p14:sldId id="293"/>
            <p14:sldId id="294"/>
            <p14:sldId id="295"/>
            <p14:sldId id="297"/>
            <p14:sldId id="337"/>
            <p14:sldId id="298"/>
            <p14:sldId id="338"/>
            <p14:sldId id="306"/>
            <p14:sldId id="307"/>
            <p14:sldId id="309"/>
            <p14:sldId id="310"/>
            <p14:sldId id="339"/>
            <p14:sldId id="288"/>
            <p14:sldId id="289"/>
            <p14:sldId id="300"/>
            <p14:sldId id="301"/>
            <p14:sldId id="302"/>
            <p14:sldId id="303"/>
            <p14:sldId id="340"/>
            <p14:sldId id="304"/>
            <p14:sldId id="315"/>
            <p14:sldId id="316"/>
            <p14:sldId id="341"/>
            <p14:sldId id="318"/>
            <p14:sldId id="32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CBEBD"/>
    <a:srgbClr val="2E2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18" y="15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C3C8491-F3AB-47AF-B716-4BAC948FA48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40121C-A895-41DB-8450-9DB0FAC05BB8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3644414-0E4A-400C-A2DA-4110D302F0D1}" type="datetime1">
              <a:rPr lang="en-GB"/>
              <a:pPr lvl="0"/>
              <a:t>24/11/2020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493F678-93CA-4746-84AF-2367B153B9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0C34395-7C77-47AA-A7C8-CD61D145AD7D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53A1B8-84D1-4AF9-BD11-EAE3C26BFAC2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FC084-7089-400B-8DEB-312573B1AF7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6323B3A-1080-4B1C-B4CB-8E27B0A1607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641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F7C91D-B4F5-495C-9709-6E17B73D4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0A724E-AD2C-44FF-B2E6-BDD7C8DBF09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marL="171450" lvl="0" indent="-171450">
              <a:buSzPct val="100000"/>
              <a:buChar char="-"/>
            </a:pPr>
            <a:r>
              <a:rPr lang="en-GB" dirty="0"/>
              <a:t>Demonstrate how it is done</a:t>
            </a:r>
          </a:p>
          <a:p>
            <a:pPr marL="171450" lvl="0" indent="-171450">
              <a:buSzPct val="100000"/>
              <a:buChar char="-"/>
            </a:pPr>
            <a:r>
              <a:rPr lang="en-GB" dirty="0"/>
              <a:t>60 seconds to reproduce</a:t>
            </a:r>
          </a:p>
          <a:p>
            <a:pPr marL="171450" lvl="0" indent="-171450">
              <a:buSzPct val="100000"/>
              <a:buChar char="-"/>
            </a:pPr>
            <a:r>
              <a:rPr lang="en-GB" dirty="0"/>
              <a:t>What made it hard to reproduce</a:t>
            </a:r>
          </a:p>
          <a:p>
            <a:pPr marL="171450" lvl="0" indent="-171450">
              <a:buSzPct val="100000"/>
              <a:buChar char="-"/>
            </a:pPr>
            <a:r>
              <a:rPr lang="en-GB" dirty="0"/>
              <a:t>What could we have done to make it easier to reproduce?</a:t>
            </a:r>
          </a:p>
          <a:p>
            <a:pPr marL="171450" lvl="0" indent="-171450">
              <a:buSzPct val="100000"/>
              <a:buChar char="-"/>
            </a:pPr>
            <a:r>
              <a:rPr lang="en-GB" dirty="0"/>
              <a:t>These are themes we are going to come back to time and again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15034-062A-4237-B031-2EBBCC45EA98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6B9F846-558B-43EA-8860-23427D9B7150}" type="slidenum">
              <a:t>9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F7C91D-B4F5-495C-9709-6E17B73D4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0A724E-AD2C-44FF-B2E6-BDD7C8DBF09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marL="171450" lvl="0" indent="-171450">
              <a:buSzPct val="100000"/>
              <a:buChar char="-"/>
            </a:pPr>
            <a:r>
              <a:rPr lang="en-GB" dirty="0"/>
              <a:t>Demonstrate how it is done</a:t>
            </a:r>
          </a:p>
          <a:p>
            <a:pPr marL="171450" lvl="0" indent="-171450">
              <a:buSzPct val="100000"/>
              <a:buChar char="-"/>
            </a:pPr>
            <a:r>
              <a:rPr lang="en-GB" dirty="0"/>
              <a:t>60 seconds to reproduce</a:t>
            </a:r>
          </a:p>
          <a:p>
            <a:pPr marL="171450" lvl="0" indent="-171450">
              <a:buSzPct val="100000"/>
              <a:buChar char="-"/>
            </a:pPr>
            <a:r>
              <a:rPr lang="en-GB" dirty="0"/>
              <a:t>What made it hard to reproduce</a:t>
            </a:r>
          </a:p>
          <a:p>
            <a:pPr marL="171450" lvl="0" indent="-171450">
              <a:buSzPct val="100000"/>
              <a:buChar char="-"/>
            </a:pPr>
            <a:r>
              <a:rPr lang="en-GB" dirty="0"/>
              <a:t>What could we have done to make it easier to reproduce?</a:t>
            </a:r>
          </a:p>
          <a:p>
            <a:pPr marL="171450" lvl="0" indent="-171450">
              <a:buSzPct val="100000"/>
              <a:buChar char="-"/>
            </a:pPr>
            <a:r>
              <a:rPr lang="en-GB" dirty="0"/>
              <a:t>These are themes we are going to come back to time and again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15034-062A-4237-B031-2EBBCC45EA98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6B9F846-558B-43EA-8860-23427D9B7150}" type="slidenum">
              <a:t>10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57300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pPr lvl="0"/>
            <a:fld id="{5D9EC56B-BAB5-45B7-8D3D-3A11A6039DFE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270B693-A507-4A3B-977D-2FEF879A7AAB}" type="slidenum">
              <a:rPr lang="en-GB" smtClean="0"/>
              <a:t>‹#›</a:t>
            </a:fld>
            <a:endParaRPr lang="en-GB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04019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247B8F31-91AA-4DBC-8314-685A32F6E647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3092B6-CDED-4D53-869F-F06D293E8D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483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972BD7D-58DA-437A-BAB9-8023AC65CBC3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3B0124-1273-421C-8B3D-5FAFBC7FDCFF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42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7C3855F-EF87-4A3C-BFC6-3973022DB3E1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ABC67CE-E703-4C19-B590-C8AB040FD8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7155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8394F2D-03B7-4BE6-986C-E6C0D8E62569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21DD591-8373-4F21-9515-78C49445954E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16287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C42CD16-1540-4B42-9EE4-1C32468B6B6A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DCB84DF-2E86-446C-AE44-16E5DE03CB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2422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DF67CD9-0D2D-47DC-A803-B28FE3221B22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913A9FF-FCE8-4B6D-A3D1-39C8A6E17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876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802AD980-8BA7-46ED-BF4E-9CD39D9804DF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7A78092-5152-4B39-A0FC-C681C01ABA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623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D08B5A8-2EE5-4D41-9CBF-9D8126A86E3B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97870FE-C166-4618-B4B4-25B23F3486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047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DB7FFE2-1F51-4EE3-ADA8-F9F6CDB49590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EB44549-3264-41A5-AE61-3867BE9D3D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9432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E9255070-AA46-4298-B71F-E9243E9BDC7B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2BD0BA8-22BB-4811-B8B0-69CF638A8E0E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8637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lvl="0"/>
            <a:fld id="{32275B7E-799A-4DD7-BD96-E33704206142}" type="datetime1">
              <a:rPr lang="en-US" smtClean="0"/>
              <a:pPr lvl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lvl="0"/>
            <a:fld id="{030529E6-FF67-4196-B00F-2FC5C25F9068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805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42QuXLucH3Q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adv-r.had.co.nz/Style.htm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hilaryparker.com/2014/04/29/writing-an-r-package-from-scratch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://r-pkgs.had.co.nz/tests.html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rmarkdown.rstudio.com/lesson-2.html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ourcodingclub.github.io/tutorials/rmarkdown/#identify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ourcodingclub.github.io/tutorials/git/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shiny.rstudio.com/gallery/widget-gallery.html" TargetMode="External"/><Relationship Id="rId2" Type="http://schemas.openxmlformats.org/officeDocument/2006/relationships/hyperlink" Target="http://shiny.rstudio.com/gallery/kmeans-example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hiny.rstudio.com/gallery/superzip-example.html" TargetMode="External"/><Relationship Id="rId4" Type="http://schemas.openxmlformats.org/officeDocument/2006/relationships/hyperlink" Target="http://shiny.rstudio.com/gallery/movie-explorer.html" TargetMode="Externa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carpentry.org/rr-workshop/" TargetMode="External"/><Relationship Id="rId3" Type="http://schemas.openxmlformats.org/officeDocument/2006/relationships/hyperlink" Target="https://ourcodingclub.github.io/" TargetMode="External"/><Relationship Id="rId7" Type="http://schemas.openxmlformats.org/officeDocument/2006/relationships/hyperlink" Target="https://github.com/christophergandrud/Rep-Res-Book" TargetMode="External"/><Relationship Id="rId2" Type="http://schemas.openxmlformats.org/officeDocument/2006/relationships/hyperlink" Target="https://kbroman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sources.rstudio.com/" TargetMode="External"/><Relationship Id="rId5" Type="http://schemas.openxmlformats.org/officeDocument/2006/relationships/hyperlink" Target="https://www.rstudio.com/resources/cheatsheets/" TargetMode="External"/><Relationship Id="rId4" Type="http://schemas.openxmlformats.org/officeDocument/2006/relationships/hyperlink" Target="https://www.rstudio.com/online-learning/" TargetMode="Externa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87B7C-9DE1-4297-981F-65352C03E26C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GB" dirty="0"/>
              <a:t>A Masterclass in </a:t>
            </a:r>
            <a:r>
              <a:rPr lang="en-GB" dirty="0">
                <a:solidFill>
                  <a:schemeClr val="accent2"/>
                </a:solidFill>
              </a:rPr>
              <a:t>Reproducibility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0B5F54-F810-4362-9B84-6D3AB904BBC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GB" dirty="0"/>
              <a:t>Warwick University – November 2020</a:t>
            </a:r>
          </a:p>
          <a:p>
            <a:pPr lvl="0"/>
            <a:r>
              <a:rPr lang="en-GB" dirty="0"/>
              <a:t>Dr Tom August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213DBFE-48B4-47F0-8AED-549C3A420EE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758431" y="901823"/>
            <a:ext cx="2675138" cy="26751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BB06CA1-5115-49A6-9FCB-91500BC93AD9}"/>
              </a:ext>
            </a:extLst>
          </p:cNvPr>
          <p:cNvSpPr/>
          <p:nvPr/>
        </p:nvSpPr>
        <p:spPr>
          <a:xfrm>
            <a:off x="4438835" y="630315"/>
            <a:ext cx="639192" cy="3178205"/>
          </a:xfrm>
          <a:prstGeom prst="rect">
            <a:avLst/>
          </a:prstGeom>
          <a:solidFill>
            <a:srgbClr val="9CBE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39920C-EEC5-437F-AEB2-951AB14A4C4E}"/>
              </a:ext>
            </a:extLst>
          </p:cNvPr>
          <p:cNvSpPr/>
          <p:nvPr/>
        </p:nvSpPr>
        <p:spPr>
          <a:xfrm>
            <a:off x="7113975" y="650289"/>
            <a:ext cx="639192" cy="3178205"/>
          </a:xfrm>
          <a:prstGeom prst="rect">
            <a:avLst/>
          </a:prstGeom>
          <a:solidFill>
            <a:srgbClr val="9CBE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07E6B6-3961-4063-AA65-3F18D27AF14B}"/>
              </a:ext>
            </a:extLst>
          </p:cNvPr>
          <p:cNvSpPr/>
          <p:nvPr/>
        </p:nvSpPr>
        <p:spPr>
          <a:xfrm rot="5400000">
            <a:off x="5844469" y="-687279"/>
            <a:ext cx="639192" cy="3178205"/>
          </a:xfrm>
          <a:prstGeom prst="rect">
            <a:avLst/>
          </a:prstGeom>
          <a:solidFill>
            <a:srgbClr val="9CBE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F9CC5-48EA-45B5-8CCA-4A7C72B651FA}"/>
              </a:ext>
            </a:extLst>
          </p:cNvPr>
          <p:cNvSpPr/>
          <p:nvPr/>
        </p:nvSpPr>
        <p:spPr>
          <a:xfrm rot="5400000">
            <a:off x="6206972" y="2015602"/>
            <a:ext cx="639192" cy="3178205"/>
          </a:xfrm>
          <a:prstGeom prst="rect">
            <a:avLst/>
          </a:prstGeom>
          <a:solidFill>
            <a:srgbClr val="9CBE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61763-D520-4960-AADD-89D7E834741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Introduction to Zoom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02B994-B010-4CD2-98E7-FE69DEE67E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968"/>
          <a:stretch/>
        </p:blipFill>
        <p:spPr>
          <a:xfrm>
            <a:off x="1607996" y="2157273"/>
            <a:ext cx="9230240" cy="100317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BE67E9-8AA5-4FE9-8453-986E6ABAD035}"/>
              </a:ext>
            </a:extLst>
          </p:cNvPr>
          <p:cNvSpPr/>
          <p:nvPr/>
        </p:nvSpPr>
        <p:spPr>
          <a:xfrm>
            <a:off x="6303015" y="2373976"/>
            <a:ext cx="1003178" cy="1003178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9AD14F-18C7-4078-AC46-2A0015C372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7151" y="2863295"/>
            <a:ext cx="3158146" cy="337992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BF904067-391F-4CFA-B6BE-3D0516CA7650}"/>
              </a:ext>
            </a:extLst>
          </p:cNvPr>
          <p:cNvSpPr/>
          <p:nvPr/>
        </p:nvSpPr>
        <p:spPr>
          <a:xfrm>
            <a:off x="1225629" y="5130270"/>
            <a:ext cx="1422158" cy="1422158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3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179A1B3-0BDB-4ED1-8877-05C0DA616200}"/>
              </a:ext>
            </a:extLst>
          </p:cNvPr>
          <p:cNvCxnSpPr>
            <a:cxnSpLocks/>
            <a:stCxn id="6" idx="4"/>
            <a:endCxn id="8" idx="6"/>
          </p:cNvCxnSpPr>
          <p:nvPr/>
        </p:nvCxnSpPr>
        <p:spPr>
          <a:xfrm flipH="1">
            <a:off x="2647787" y="3377154"/>
            <a:ext cx="4156817" cy="2464195"/>
          </a:xfrm>
          <a:prstGeom prst="line">
            <a:avLst/>
          </a:prstGeom>
          <a:ln w="381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9457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73FB0-EE95-409C-B2A4-98CCCEEA0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all the course materials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78AF1C-8977-426E-A209-AD117C5D7196}"/>
              </a:ext>
            </a:extLst>
          </p:cNvPr>
          <p:cNvSpPr txBox="1"/>
          <p:nvPr/>
        </p:nvSpPr>
        <p:spPr>
          <a:xfrm>
            <a:off x="1569615" y="1843713"/>
            <a:ext cx="95272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en-US" sz="2400" dirty="0"/>
              <a:t>Open Rstudio</a:t>
            </a:r>
          </a:p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en-GB" sz="2400" dirty="0"/>
              <a:t>In the console type (I’ll put this in the chat window)</a:t>
            </a:r>
          </a:p>
          <a:p>
            <a:pPr marL="971550" lvl="1" indent="-514350">
              <a:lnSpc>
                <a:spcPct val="150000"/>
              </a:lnSpc>
              <a:buClr>
                <a:schemeClr val="accent3"/>
              </a:buClr>
              <a:buFont typeface="+mj-lt"/>
              <a:buAutoNum type="alphaUcPeriod"/>
            </a:pPr>
            <a:r>
              <a:rPr lang="en-GB" sz="2400" dirty="0" err="1" smtClean="0"/>
              <a:t>install.packages</a:t>
            </a:r>
            <a:r>
              <a:rPr lang="en-GB" sz="2400" dirty="0"/>
              <a:t>('</a:t>
            </a:r>
            <a:r>
              <a:rPr lang="en-GB" sz="2400" dirty="0" err="1"/>
              <a:t>usethis</a:t>
            </a:r>
            <a:r>
              <a:rPr lang="en-GB" sz="2400" dirty="0"/>
              <a:t>’)</a:t>
            </a:r>
          </a:p>
          <a:p>
            <a:pPr marL="971550" lvl="1" indent="-514350">
              <a:lnSpc>
                <a:spcPct val="150000"/>
              </a:lnSpc>
              <a:buClr>
                <a:schemeClr val="accent3"/>
              </a:buClr>
              <a:buFont typeface="+mj-lt"/>
              <a:buAutoNum type="alphaUcPeriod"/>
            </a:pPr>
            <a:r>
              <a:rPr lang="en-GB" sz="2400" dirty="0" err="1" smtClean="0"/>
              <a:t>usethis</a:t>
            </a:r>
            <a:r>
              <a:rPr lang="en-GB" sz="2400" dirty="0"/>
              <a:t>::</a:t>
            </a:r>
            <a:r>
              <a:rPr lang="en-GB" sz="2400" dirty="0" err="1"/>
              <a:t>use_course</a:t>
            </a:r>
            <a:r>
              <a:rPr lang="en-GB" sz="2400" dirty="0"/>
              <a:t>('https://github.com/</a:t>
            </a:r>
            <a:r>
              <a:rPr lang="en-GB" sz="2400" dirty="0" err="1"/>
              <a:t>AugustT</a:t>
            </a:r>
            <a:r>
              <a:rPr lang="en-GB" sz="2400" dirty="0"/>
              <a:t>/</a:t>
            </a:r>
            <a:r>
              <a:rPr lang="en-GB" sz="2400" dirty="0" err="1"/>
              <a:t>reproducibility_masterclass</a:t>
            </a:r>
            <a:r>
              <a:rPr lang="en-GB" sz="2400" dirty="0"/>
              <a:t>/raw/master/master.zip')</a:t>
            </a:r>
            <a:endParaRPr lang="en-GB" sz="2400" dirty="0"/>
          </a:p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en-GB" sz="2400" dirty="0"/>
              <a:t>Agree to the destination (unless you really don’t want to!)</a:t>
            </a:r>
          </a:p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en-GB" sz="2400" dirty="0"/>
              <a:t>Agree to remove the zip file</a:t>
            </a:r>
          </a:p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en-GB" sz="2400" dirty="0"/>
              <a:t>Raise your hand once you’re done</a:t>
            </a:r>
          </a:p>
        </p:txBody>
      </p:sp>
    </p:spTree>
    <p:extLst>
      <p:ext uri="{BB962C8B-B14F-4D97-AF65-F5344CB8AC3E}">
        <p14:creationId xmlns:p14="http://schemas.microsoft.com/office/powerpoint/2010/main" val="3592391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9AFC1-12E1-464C-B701-8DA2D9AC3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Setting the scene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61DF9-8406-47B8-9FC7-A415C08B6D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80039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D553C-3BCA-4B01-BE6C-70A259FA613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E35A6-5B8F-4FDB-9000-79C5308AF41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24128" y="2081814"/>
            <a:ext cx="9720073" cy="4023360"/>
          </a:xfrm>
        </p:spPr>
        <p:txBody>
          <a:bodyPr>
            <a:normAutofit/>
          </a:bodyPr>
          <a:lstStyle/>
          <a:p>
            <a:pPr lvl="1"/>
            <a:r>
              <a:rPr lang="en-GB" sz="2400" b="1" i="0" dirty="0">
                <a:solidFill>
                  <a:schemeClr val="accent3"/>
                </a:solidFill>
              </a:rPr>
              <a:t>Reproducibility</a:t>
            </a:r>
            <a:r>
              <a:rPr lang="en-GB" sz="2400" i="0" dirty="0"/>
              <a:t>: A study is reproducible if you can </a:t>
            </a:r>
            <a:r>
              <a:rPr lang="en-GB" sz="2400" b="1" i="0" dirty="0">
                <a:solidFill>
                  <a:schemeClr val="accent3"/>
                </a:solidFill>
              </a:rPr>
              <a:t>take the original data and the computer code</a:t>
            </a:r>
            <a:r>
              <a:rPr lang="en-GB" sz="2400" i="0" dirty="0">
                <a:solidFill>
                  <a:schemeClr val="accent3"/>
                </a:solidFill>
              </a:rPr>
              <a:t> </a:t>
            </a:r>
            <a:r>
              <a:rPr lang="en-GB" sz="2400" i="0" dirty="0"/>
              <a:t>used to analyze the data </a:t>
            </a:r>
            <a:r>
              <a:rPr lang="en-GB" sz="2400" b="1" i="0" dirty="0">
                <a:solidFill>
                  <a:schemeClr val="accent3"/>
                </a:solidFill>
              </a:rPr>
              <a:t>and reproduce all of the numerical findings from the study</a:t>
            </a:r>
            <a:r>
              <a:rPr lang="en-GB" sz="2400" i="0" dirty="0"/>
              <a:t>.</a:t>
            </a:r>
          </a:p>
          <a:p>
            <a:pPr marL="128016" lvl="1" indent="0">
              <a:buNone/>
            </a:pPr>
            <a:endParaRPr lang="en-GB" sz="2400" i="0" dirty="0"/>
          </a:p>
          <a:p>
            <a:pPr lvl="1"/>
            <a:r>
              <a:rPr lang="en-GB" sz="2400" i="0" dirty="0"/>
              <a:t>Replicability: This is the act of </a:t>
            </a:r>
            <a:r>
              <a:rPr lang="en-GB" sz="2400" b="1" i="0" dirty="0">
                <a:solidFill>
                  <a:schemeClr val="accent3"/>
                </a:solidFill>
              </a:rPr>
              <a:t>repeating an entire study, independently of the original</a:t>
            </a:r>
            <a:r>
              <a:rPr lang="en-GB" sz="2400" i="0" dirty="0">
                <a:solidFill>
                  <a:schemeClr val="accent3"/>
                </a:solidFill>
              </a:rPr>
              <a:t> </a:t>
            </a:r>
            <a:r>
              <a:rPr lang="en-GB" sz="2400" i="0" dirty="0"/>
              <a:t>investigator without the use of original data (but generally using the same methods).</a:t>
            </a:r>
          </a:p>
          <a:p>
            <a:pPr lvl="1"/>
            <a:endParaRPr lang="en-GB" sz="2400" i="0" dirty="0"/>
          </a:p>
          <a:p>
            <a:pPr lvl="0"/>
            <a:r>
              <a:rPr lang="en-GB" sz="2400" dirty="0"/>
              <a:t>Other terms: Repeatable, Reusable, Correct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F0C23-FA00-4A26-BF2E-2AF00F3A147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What are the hallmarks of </a:t>
            </a:r>
            <a:r>
              <a:rPr lang="en-GB" dirty="0">
                <a:solidFill>
                  <a:schemeClr val="accent2"/>
                </a:solidFill>
              </a:rPr>
              <a:t>reproducible</a:t>
            </a:r>
            <a:r>
              <a:rPr lang="en-GB" dirty="0"/>
              <a:t> research?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B9019-DE65-46FB-8DB6-5AA0A2C9BCE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9234" y="2827538"/>
            <a:ext cx="9720073" cy="280978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  Analyses that are well documented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  Files that are well organised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  Processes that are coded, rather than carried out manually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  Data that is easy to find and access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  Edits and versions are easy to track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3B24C-9F3C-45ED-A9EA-F61DAF23AFD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Why is </a:t>
            </a:r>
            <a:r>
              <a:rPr lang="en-GB" dirty="0">
                <a:solidFill>
                  <a:schemeClr val="accent2"/>
                </a:solidFill>
              </a:rPr>
              <a:t>reproducibility</a:t>
            </a:r>
            <a:r>
              <a:rPr lang="en-GB" dirty="0"/>
              <a:t> a good thing?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D146E-FB68-44C0-A96E-4CA7D98E4F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407111" y="2131348"/>
            <a:ext cx="9601200" cy="4141436"/>
          </a:xfrm>
        </p:spPr>
        <p:txBody>
          <a:bodyPr>
            <a:noAutofit/>
          </a:bodyPr>
          <a:lstStyle/>
          <a:p>
            <a:pPr lvl="0"/>
            <a:r>
              <a:rPr lang="en-GB" sz="2400" dirty="0">
                <a:solidFill>
                  <a:schemeClr val="accent3"/>
                </a:solidFill>
              </a:rPr>
              <a:t>For us?</a:t>
            </a:r>
          </a:p>
          <a:p>
            <a:pPr lvl="1"/>
            <a:r>
              <a:rPr lang="en-GB" sz="2400" dirty="0"/>
              <a:t>Your most frequent collaborator is your past self</a:t>
            </a:r>
          </a:p>
          <a:p>
            <a:pPr lvl="1"/>
            <a:r>
              <a:rPr lang="en-GB" sz="2400" dirty="0"/>
              <a:t>Your work is more likely to be used by others if it is reproducible</a:t>
            </a:r>
          </a:p>
          <a:p>
            <a:pPr lvl="1"/>
            <a:r>
              <a:rPr lang="en-GB" sz="2400" dirty="0"/>
              <a:t>You are more likely to avoid errors</a:t>
            </a:r>
          </a:p>
          <a:p>
            <a:pPr lvl="1"/>
            <a:r>
              <a:rPr lang="en-GB" sz="2400" dirty="0"/>
              <a:t>You will save time in the long run (“Can you re-run this?”)</a:t>
            </a:r>
          </a:p>
          <a:p>
            <a:pPr lvl="1"/>
            <a:endParaRPr lang="en-GB" sz="2400" dirty="0"/>
          </a:p>
          <a:p>
            <a:pPr lvl="0"/>
            <a:r>
              <a:rPr lang="en-GB" sz="2400" dirty="0">
                <a:solidFill>
                  <a:schemeClr val="accent2"/>
                </a:solidFill>
              </a:rPr>
              <a:t>For ‘science’</a:t>
            </a:r>
          </a:p>
          <a:p>
            <a:pPr lvl="1"/>
            <a:r>
              <a:rPr lang="en-GB" sz="2400" dirty="0"/>
              <a:t>It is easier to trust studies that are reproducible</a:t>
            </a:r>
          </a:p>
          <a:p>
            <a:pPr lvl="1"/>
            <a:r>
              <a:rPr lang="en-GB" sz="2400" dirty="0"/>
              <a:t>Methods can be shared for effectively</a:t>
            </a:r>
          </a:p>
          <a:p>
            <a:pPr lvl="1"/>
            <a:r>
              <a:rPr lang="en-GB" sz="2400" dirty="0"/>
              <a:t>Speeds up the scientific process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AC1CB-47DD-4DE2-9C66-DF31A3679AF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Why is </a:t>
            </a:r>
            <a:r>
              <a:rPr lang="en-GB" dirty="0">
                <a:solidFill>
                  <a:schemeClr val="accent2"/>
                </a:solidFill>
              </a:rPr>
              <a:t>reproducibility</a:t>
            </a:r>
            <a:r>
              <a:rPr lang="en-GB" dirty="0"/>
              <a:t> a good thing?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09363-6220-491F-9AD7-0ACE3E6373E4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GB" dirty="0"/>
              <a:t>“To much fanfare, the journal Science published promising developments in stem cell research only to learn months later that the </a:t>
            </a:r>
            <a:r>
              <a:rPr lang="en-GB" b="1" dirty="0">
                <a:solidFill>
                  <a:schemeClr val="accent3"/>
                </a:solidFill>
              </a:rPr>
              <a:t>findings were bogus </a:t>
            </a:r>
            <a:r>
              <a:rPr lang="en-GB" dirty="0"/>
              <a:t>(1). Lancet editors retracted a paper on oral cancer when the editors learned that the researchers had </a:t>
            </a:r>
            <a:r>
              <a:rPr lang="en-GB" b="1" dirty="0">
                <a:solidFill>
                  <a:schemeClr val="accent3"/>
                </a:solidFill>
              </a:rPr>
              <a:t>fabricated their data </a:t>
            </a:r>
            <a:r>
              <a:rPr lang="en-GB" dirty="0"/>
              <a:t>(2). The New England Journal of Medicine published a statement of concern on a drug toxicity study when evidence suggested that the authors had </a:t>
            </a:r>
            <a:r>
              <a:rPr lang="en-GB" b="1" dirty="0">
                <a:solidFill>
                  <a:schemeClr val="accent3"/>
                </a:solidFill>
              </a:rPr>
              <a:t>withheld important adverse outcomes </a:t>
            </a:r>
            <a:r>
              <a:rPr lang="en-GB" dirty="0"/>
              <a:t>(3). Incidents of authors who have not disclosed potential </a:t>
            </a:r>
            <a:r>
              <a:rPr lang="en-GB" b="1" dirty="0">
                <a:solidFill>
                  <a:schemeClr val="accent3"/>
                </a:solidFill>
              </a:rPr>
              <a:t>conflicts of interest </a:t>
            </a:r>
            <a:r>
              <a:rPr lang="en-GB" dirty="0"/>
              <a:t>have prompted JAMA to reinforce its disclosure policies (4–6). Here at Annals, we retracted an article after learning that the lead author had </a:t>
            </a:r>
            <a:r>
              <a:rPr lang="en-GB" b="1" dirty="0">
                <a:solidFill>
                  <a:schemeClr val="accent3"/>
                </a:solidFill>
              </a:rPr>
              <a:t>fabricated the data</a:t>
            </a:r>
            <a:r>
              <a:rPr lang="en-GB" dirty="0"/>
              <a:t>. (7–9)” – Laine et al 2007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6DDA0-5EFA-404D-B6ED-61B7B6EECB1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</a:t>
            </a:r>
            <a:r>
              <a:rPr lang="en-GB" dirty="0">
                <a:solidFill>
                  <a:schemeClr val="accent2"/>
                </a:solidFill>
              </a:rPr>
              <a:t>reproducibility</a:t>
            </a:r>
            <a:r>
              <a:rPr lang="en-GB" dirty="0"/>
              <a:t> crisis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7465C5-66E3-4869-869B-D1E83EB7C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https://www.youtube.com/watch?v=42QuXLucH3Q</a:t>
            </a:r>
            <a:r>
              <a:rPr lang="en-GB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25E47-6FA6-4FDC-89C0-E558C8F1F97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How do we make our research reproducible?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9A30E-E388-437C-AB6E-F3C084ED580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24128" y="2286000"/>
            <a:ext cx="10126225" cy="4023360"/>
          </a:xfrm>
        </p:spPr>
        <p:txBody>
          <a:bodyPr>
            <a:noAutofit/>
          </a:bodyPr>
          <a:lstStyle/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000" dirty="0"/>
              <a:t>Order files and folders and track your edits</a:t>
            </a:r>
          </a:p>
          <a:p>
            <a:pPr marL="128016" lvl="1" indent="0">
              <a:lnSpc>
                <a:spcPct val="84000"/>
              </a:lnSpc>
              <a:buNone/>
            </a:pPr>
            <a:r>
              <a:rPr lang="en-GB" sz="2000" dirty="0"/>
              <a:t>	Git and </a:t>
            </a:r>
            <a:r>
              <a:rPr lang="en-GB" sz="2000" dirty="0" err="1"/>
              <a:t>Github</a:t>
            </a:r>
            <a:endParaRPr lang="en-GB" sz="2000" dirty="0"/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000" dirty="0"/>
              <a:t>Code everything you do</a:t>
            </a:r>
          </a:p>
          <a:p>
            <a:pPr marL="128016" lvl="1" indent="0">
              <a:lnSpc>
                <a:spcPct val="84000"/>
              </a:lnSpc>
              <a:buNone/>
            </a:pPr>
            <a:r>
              <a:rPr lang="en-GB" sz="2000" dirty="0"/>
              <a:t>	R, Rstudio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000" dirty="0"/>
              <a:t>Document as you go</a:t>
            </a:r>
          </a:p>
          <a:p>
            <a:pPr marL="128016" lvl="1" indent="0">
              <a:lnSpc>
                <a:spcPct val="84000"/>
              </a:lnSpc>
              <a:buNone/>
            </a:pPr>
            <a:r>
              <a:rPr lang="en-GB" sz="2000" dirty="0"/>
              <a:t>	Code commenting, </a:t>
            </a:r>
            <a:r>
              <a:rPr lang="en-GB" sz="2000" dirty="0" err="1"/>
              <a:t>Rmarkdown</a:t>
            </a:r>
            <a:endParaRPr lang="en-GB" sz="2000" dirty="0"/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000" dirty="0"/>
              <a:t>Make your code reusable</a:t>
            </a:r>
          </a:p>
          <a:p>
            <a:pPr marL="128016" lvl="1" indent="0">
              <a:lnSpc>
                <a:spcPct val="84000"/>
              </a:lnSpc>
              <a:buNone/>
            </a:pPr>
            <a:r>
              <a:rPr lang="en-GB" sz="2000" dirty="0"/>
              <a:t>	R functions, R packages, </a:t>
            </a:r>
            <a:r>
              <a:rPr lang="en-GB" sz="2000" dirty="0" err="1"/>
              <a:t>Rmarkdown</a:t>
            </a:r>
            <a:endParaRPr lang="en-GB" sz="2000" dirty="0"/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000" dirty="0"/>
              <a:t>Make your results easy to find</a:t>
            </a:r>
          </a:p>
          <a:p>
            <a:pPr marL="128016" lvl="1" indent="0">
              <a:lnSpc>
                <a:spcPct val="84000"/>
              </a:lnSpc>
              <a:buNone/>
            </a:pPr>
            <a:r>
              <a:rPr lang="en-GB" sz="2000" dirty="0"/>
              <a:t>	Shiny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7CBEE-DD7A-4D71-9A54-010FD7DB0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Files and folders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4F84C-5305-4F8F-819C-78FBA30759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56298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9701-667E-4F95-9310-9E83FFE29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05E6C4-E790-4986-ADB6-8B56335F23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18778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A2FD6-51E5-4422-B85C-E6979F96082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Good practise for organisation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9955A-3C28-441E-B4B4-E7B9504F562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938952" y="2084832"/>
            <a:ext cx="7321116" cy="4953734"/>
          </a:xfrm>
        </p:spPr>
        <p:txBody>
          <a:bodyPr/>
          <a:lstStyle/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1900" dirty="0"/>
              <a:t>  Have one folder per project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1900" dirty="0"/>
              <a:t>  Organise your files into folders. Typically I have:</a:t>
            </a:r>
          </a:p>
          <a:p>
            <a:pPr marL="128016" lvl="1" indent="0">
              <a:lnSpc>
                <a:spcPct val="84000"/>
              </a:lnSpc>
              <a:buNone/>
            </a:pPr>
            <a:r>
              <a:rPr lang="en-GB" sz="1900" dirty="0"/>
              <a:t>	Data | Code | Results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1900" dirty="0"/>
              <a:t>  Name files clearly, they should be human-readable:</a:t>
            </a:r>
          </a:p>
          <a:p>
            <a:pPr marL="128016" lvl="1" indent="0">
              <a:lnSpc>
                <a:spcPct val="84000"/>
              </a:lnSpc>
              <a:buNone/>
            </a:pPr>
            <a:r>
              <a:rPr lang="en-GB" sz="1900" dirty="0"/>
              <a:t>	IJKGG.csv | Data.csv | Bat_data_2018.csv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1900" dirty="0"/>
              <a:t>  Use plain text files where possible, avoid proprietary formats</a:t>
            </a:r>
          </a:p>
          <a:p>
            <a:pPr marL="128016" lvl="1" indent="0">
              <a:lnSpc>
                <a:spcPct val="84000"/>
              </a:lnSpc>
              <a:buNone/>
            </a:pPr>
            <a:r>
              <a:rPr lang="en-GB" sz="1900" dirty="0"/>
              <a:t>	Bat_data_2018.xlsx | Bat_data_2018.csv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1900" dirty="0"/>
              <a:t>  Add dates to file names, especially data, think about order</a:t>
            </a:r>
          </a:p>
          <a:p>
            <a:pPr marL="128016" lvl="1" indent="0">
              <a:lnSpc>
                <a:spcPct val="84000"/>
              </a:lnSpc>
              <a:buNone/>
            </a:pPr>
            <a:r>
              <a:rPr lang="en-GB" sz="1900" dirty="0"/>
              <a:t>	</a:t>
            </a:r>
            <a:r>
              <a:rPr lang="en-GB" sz="1900" dirty="0" err="1"/>
              <a:t>Group_data</a:t>
            </a:r>
            <a:r>
              <a:rPr lang="en-GB" sz="1900" dirty="0"/>
              <a:t>_ 20190111.csv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1900" dirty="0"/>
              <a:t>  Backup your work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1900" dirty="0"/>
              <a:t>  Be consistent</a:t>
            </a:r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D47E2A3E-8F31-4817-9D8E-77C9B21405F7}"/>
              </a:ext>
            </a:extLst>
          </p:cNvPr>
          <p:cNvGrpSpPr/>
          <p:nvPr/>
        </p:nvGrpSpPr>
        <p:grpSpPr>
          <a:xfrm>
            <a:off x="7936636" y="1935329"/>
            <a:ext cx="4030464" cy="4905829"/>
            <a:chOff x="7945514" y="1526956"/>
            <a:chExt cx="4030464" cy="4905829"/>
          </a:xfrm>
        </p:grpSpPr>
        <p:pic>
          <p:nvPicPr>
            <p:cNvPr id="5" name="Picture 5">
              <a:extLst>
                <a:ext uri="{FF2B5EF4-FFF2-40B4-BE49-F238E27FC236}">
                  <a16:creationId xmlns:a16="http://schemas.microsoft.com/office/drawing/2014/main" id="{A5CC5972-3062-4855-9A67-8A4C48049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7945514" y="1526956"/>
              <a:ext cx="4030464" cy="4536484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7A8FFA31-96D2-433C-ABC4-88986BD6F522}"/>
                </a:ext>
              </a:extLst>
            </p:cNvPr>
            <p:cNvSpPr txBox="1"/>
            <p:nvPr/>
          </p:nvSpPr>
          <p:spPr>
            <a:xfrm>
              <a:off x="11168106" y="6063450"/>
              <a:ext cx="722696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800" b="0" i="0" u="none" strike="noStrike" kern="1200" cap="none" spc="0" baseline="0">
                  <a:solidFill>
                    <a:srgbClr val="000000"/>
                  </a:solidFill>
                  <a:uFillTx/>
                  <a:latin typeface="Franklin Gothic Book"/>
                </a:rPr>
                <a:t>XKCD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8CE3-F8B7-42CD-81C4-7A463591C3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71600" y="392835"/>
            <a:ext cx="9601200" cy="1485900"/>
          </a:xfrm>
        </p:spPr>
        <p:txBody>
          <a:bodyPr/>
          <a:lstStyle/>
          <a:p>
            <a:pPr lvl="0"/>
            <a:r>
              <a:rPr lang="en-GB"/>
              <a:t>Practical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286A59F-CFDB-4A26-9064-EB796BF83AA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989836" y="2394985"/>
            <a:ext cx="7321116" cy="4953734"/>
          </a:xfrm>
        </p:spPr>
        <p:txBody>
          <a:bodyPr>
            <a:normAutofit/>
          </a:bodyPr>
          <a:lstStyle/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  Organise your files into folders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  Name files clearly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  Use plain text files where possible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  Add dates to file names, especially data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  Be consistent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4B82E381-3C98-48B9-A95D-E529EFF67C5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86785" y="2394985"/>
            <a:ext cx="3287644" cy="41379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Oval 23">
            <a:extLst>
              <a:ext uri="{FF2B5EF4-FFF2-40B4-BE49-F238E27FC236}">
                <a16:creationId xmlns:a16="http://schemas.microsoft.com/office/drawing/2014/main" id="{B8617359-EC6F-4518-9D92-54F6A969C36A}"/>
              </a:ext>
            </a:extLst>
          </p:cNvPr>
          <p:cNvSpPr/>
          <p:nvPr/>
        </p:nvSpPr>
        <p:spPr>
          <a:xfrm>
            <a:off x="8851801" y="4935701"/>
            <a:ext cx="1597186" cy="159718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chemeClr val="accent2"/>
          </a:solidFill>
          <a:ln w="34920" cap="flat">
            <a:solidFill>
              <a:schemeClr val="tx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6" name="Oval 24">
            <a:extLst>
              <a:ext uri="{FF2B5EF4-FFF2-40B4-BE49-F238E27FC236}">
                <a16:creationId xmlns:a16="http://schemas.microsoft.com/office/drawing/2014/main" id="{BE1A5832-EA0B-4361-BBFE-BE9CF60295F0}"/>
              </a:ext>
            </a:extLst>
          </p:cNvPr>
          <p:cNvSpPr/>
          <p:nvPr/>
        </p:nvSpPr>
        <p:spPr>
          <a:xfrm>
            <a:off x="8851801" y="4935701"/>
            <a:ext cx="1597186" cy="159718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chemeClr val="accent3"/>
          </a:solidFill>
          <a:ln w="34920" cap="flat">
            <a:solidFill>
              <a:schemeClr val="tx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2060"/>
              </a:solidFill>
              <a:uFillTx/>
              <a:latin typeface="Franklin Gothic Book"/>
            </a:endParaRPr>
          </a:p>
        </p:txBody>
      </p:sp>
      <p:sp>
        <p:nvSpPr>
          <p:cNvPr id="7" name="TextBox 25">
            <a:extLst>
              <a:ext uri="{FF2B5EF4-FFF2-40B4-BE49-F238E27FC236}">
                <a16:creationId xmlns:a16="http://schemas.microsoft.com/office/drawing/2014/main" id="{49A77B1B-A4F8-43B2-B04D-926D1B27065D}"/>
              </a:ext>
            </a:extLst>
          </p:cNvPr>
          <p:cNvSpPr txBox="1"/>
          <p:nvPr/>
        </p:nvSpPr>
        <p:spPr>
          <a:xfrm>
            <a:off x="6720840" y="5546640"/>
            <a:ext cx="1774357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5 minutes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8DF912-E648-42E1-903C-34A1B15DC12A}"/>
              </a:ext>
            </a:extLst>
          </p:cNvPr>
          <p:cNvSpPr txBox="1"/>
          <p:nvPr/>
        </p:nvSpPr>
        <p:spPr>
          <a:xfrm>
            <a:off x="1371600" y="1590709"/>
            <a:ext cx="5349240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2_Files_and_folders\my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300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DF98E-993C-47AD-A428-F124643EE6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71600" y="392835"/>
            <a:ext cx="9601200" cy="1485900"/>
          </a:xfrm>
        </p:spPr>
        <p:txBody>
          <a:bodyPr/>
          <a:lstStyle/>
          <a:p>
            <a:pPr lvl="0"/>
            <a:r>
              <a:rPr lang="en-GB"/>
              <a:t>Practical</a:t>
            </a:r>
          </a:p>
        </p:txBody>
      </p:sp>
      <p:pic>
        <p:nvPicPr>
          <p:cNvPr id="3" name="Content Placeholder 7">
            <a:extLst>
              <a:ext uri="{FF2B5EF4-FFF2-40B4-BE49-F238E27FC236}">
                <a16:creationId xmlns:a16="http://schemas.microsoft.com/office/drawing/2014/main" id="{78127C46-7678-468A-BCA9-46FF606F2C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904299" y="1205005"/>
            <a:ext cx="2459114" cy="1347459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1F41D5E-CF84-40D6-B9E2-CB348B14D21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522521" y="1878735"/>
            <a:ext cx="3103528" cy="390617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013C4623-0BEF-4CFD-9ED5-FE16A1AB698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172200" y="2850468"/>
            <a:ext cx="2459114" cy="1624541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Straight Arrow Connector 9">
            <a:extLst>
              <a:ext uri="{FF2B5EF4-FFF2-40B4-BE49-F238E27FC236}">
                <a16:creationId xmlns:a16="http://schemas.microsoft.com/office/drawing/2014/main" id="{54FD476B-CB5F-4A64-B0FD-727339071773}"/>
              </a:ext>
            </a:extLst>
          </p:cNvPr>
          <p:cNvCxnSpPr/>
          <p:nvPr/>
        </p:nvCxnSpPr>
        <p:spPr>
          <a:xfrm flipV="1">
            <a:off x="7315200" y="2041864"/>
            <a:ext cx="1420428" cy="967664"/>
          </a:xfrm>
          <a:prstGeom prst="straightConnector1">
            <a:avLst/>
          </a:prstGeom>
          <a:noFill/>
          <a:ln w="38103" cap="flat">
            <a:solidFill>
              <a:srgbClr val="000000"/>
            </a:solidFill>
            <a:prstDash val="solid"/>
            <a:miter/>
            <a:tailEnd type="arrow"/>
          </a:ln>
        </p:spPr>
      </p:cxnSp>
      <p:pic>
        <p:nvPicPr>
          <p:cNvPr id="7" name="Picture 10">
            <a:extLst>
              <a:ext uri="{FF2B5EF4-FFF2-40B4-BE49-F238E27FC236}">
                <a16:creationId xmlns:a16="http://schemas.microsoft.com/office/drawing/2014/main" id="{DB5397E0-30D5-4342-853B-6FEF2A7C780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97884" y="3086337"/>
            <a:ext cx="2743200" cy="1219196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8" name="Straight Arrow Connector 11">
            <a:extLst>
              <a:ext uri="{FF2B5EF4-FFF2-40B4-BE49-F238E27FC236}">
                <a16:creationId xmlns:a16="http://schemas.microsoft.com/office/drawing/2014/main" id="{1B6C3E85-D21D-41C8-ADAA-0C00D0D4DD66}"/>
              </a:ext>
            </a:extLst>
          </p:cNvPr>
          <p:cNvCxnSpPr/>
          <p:nvPr/>
        </p:nvCxnSpPr>
        <p:spPr>
          <a:xfrm>
            <a:off x="7401757" y="3350718"/>
            <a:ext cx="1676927" cy="156563"/>
          </a:xfrm>
          <a:prstGeom prst="straightConnector1">
            <a:avLst/>
          </a:prstGeom>
          <a:noFill/>
          <a:ln w="38103" cap="flat">
            <a:solidFill>
              <a:srgbClr val="000000"/>
            </a:solidFill>
            <a:prstDash val="solid"/>
            <a:miter/>
            <a:tailEnd type="arrow"/>
          </a:ln>
        </p:spPr>
      </p:cxnSp>
      <p:pic>
        <p:nvPicPr>
          <p:cNvPr id="9" name="Picture 14">
            <a:extLst>
              <a:ext uri="{FF2B5EF4-FFF2-40B4-BE49-F238E27FC236}">
                <a16:creationId xmlns:a16="http://schemas.microsoft.com/office/drawing/2014/main" id="{F42CBAC8-7AC9-411A-9F1E-205D7F58E500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904299" y="4672830"/>
            <a:ext cx="1437729" cy="1792333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10" name="Straight Arrow Connector 15">
            <a:extLst>
              <a:ext uri="{FF2B5EF4-FFF2-40B4-BE49-F238E27FC236}">
                <a16:creationId xmlns:a16="http://schemas.microsoft.com/office/drawing/2014/main" id="{F72D7DC8-7BC0-40AB-B2B6-2569715EE65F}"/>
              </a:ext>
            </a:extLst>
          </p:cNvPr>
          <p:cNvCxnSpPr/>
          <p:nvPr/>
        </p:nvCxnSpPr>
        <p:spPr>
          <a:xfrm>
            <a:off x="7477954" y="3646480"/>
            <a:ext cx="1524533" cy="1169719"/>
          </a:xfrm>
          <a:prstGeom prst="straightConnector1">
            <a:avLst/>
          </a:prstGeom>
          <a:noFill/>
          <a:ln w="38103" cap="flat">
            <a:solidFill>
              <a:srgbClr val="000000"/>
            </a:solidFill>
            <a:prstDash val="solid"/>
            <a:miter/>
            <a:tailEnd type="arrow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C24BA-8985-463A-B7BB-041E02B2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etiquette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4F7C22-2CE5-44EB-8729-CC8A76C5E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9426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FD288-F1EC-4CA2-B270-1566D1B09B0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Coding 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C6492-A653-4863-9D78-9E0175B5846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GB" sz="2800" dirty="0"/>
              <a:t>Code should be human readable</a:t>
            </a:r>
          </a:p>
          <a:p>
            <a:pPr lvl="1"/>
            <a:r>
              <a:rPr lang="en-GB" sz="2400" dirty="0"/>
              <a:t> You want it to make self to others and yourself</a:t>
            </a:r>
          </a:p>
          <a:p>
            <a:pPr marL="128016" lvl="1" indent="0">
              <a:buNone/>
            </a:pPr>
            <a:endParaRPr lang="en-GB" sz="2400" dirty="0"/>
          </a:p>
          <a:p>
            <a:pPr lvl="0"/>
            <a:r>
              <a:rPr lang="en-GB" sz="2800" dirty="0"/>
              <a:t>Reading code should not give you a headache</a:t>
            </a:r>
          </a:p>
          <a:p>
            <a:pPr lvl="1"/>
            <a:r>
              <a:rPr lang="en-GB" sz="2400" dirty="0"/>
              <a:t> It is worth taking a little extra time to make it easier to understand</a:t>
            </a:r>
          </a:p>
          <a:p>
            <a:pPr marL="128016" lvl="1" indent="0">
              <a:buNone/>
            </a:pPr>
            <a:endParaRPr lang="en-GB" sz="2400" dirty="0"/>
          </a:p>
          <a:p>
            <a:pPr lvl="0"/>
            <a:r>
              <a:rPr lang="en-GB" sz="2800" dirty="0"/>
              <a:t>A good resource: </a:t>
            </a:r>
            <a:r>
              <a:rPr lang="en-GB" sz="2800" dirty="0">
                <a:hlinkClick r:id="rId2"/>
              </a:rPr>
              <a:t>Hadley Wickham's R Style Guide</a:t>
            </a:r>
            <a:endParaRPr lang="en-GB" sz="2800" dirty="0"/>
          </a:p>
          <a:p>
            <a:pPr lvl="1"/>
            <a:r>
              <a:rPr lang="en-GB" sz="2400" dirty="0"/>
              <a:t> But… there are a number of different style guides out there and they do disagree quite a lot.</a:t>
            </a:r>
          </a:p>
          <a:p>
            <a:pPr lvl="0"/>
            <a:endParaRPr lang="en-GB" sz="2400" dirty="0"/>
          </a:p>
          <a:p>
            <a:pPr lvl="0"/>
            <a:endParaRPr lang="en-GB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A0F5B-3DC8-46FB-97B4-4025EDDDB49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Coding etiquette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B501EE03-35B4-4D7B-A4D2-A0340BD3BA0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1978954"/>
            <a:ext cx="4724400" cy="45720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sz="2400" dirty="0"/>
              <a:t>Variables store data and should be nouns [</a:t>
            </a:r>
            <a:r>
              <a:rPr lang="en-GB" sz="2400" i="1" dirty="0" err="1"/>
              <a:t>bat_counts</a:t>
            </a:r>
            <a:r>
              <a:rPr lang="en-GB" sz="2400" dirty="0"/>
              <a:t>], functions do things and should be verbs [</a:t>
            </a:r>
            <a:r>
              <a:rPr lang="en-GB" sz="2400" i="1" dirty="0"/>
              <a:t>mean</a:t>
            </a:r>
            <a:r>
              <a:rPr lang="en-GB" sz="2400" dirty="0"/>
              <a:t>].</a:t>
            </a:r>
          </a:p>
          <a:p>
            <a:pPr marL="0" lvl="0" indent="0">
              <a:buNone/>
            </a:pPr>
            <a:endParaRPr lang="en-GB" sz="2400" dirty="0"/>
          </a:p>
          <a:p>
            <a:pPr marL="0" lvl="0" indent="0">
              <a:buNone/>
            </a:pPr>
            <a:r>
              <a:rPr lang="en-GB" sz="2400" dirty="0"/>
              <a:t>Names should be short and descriptive with ‘_’ or CamelCase used to separate words in names.</a:t>
            </a:r>
          </a:p>
          <a:p>
            <a:pPr marL="0" lvl="0" indent="0">
              <a:buNone/>
            </a:pPr>
            <a:endParaRPr lang="en-GB" sz="2400" dirty="0"/>
          </a:p>
          <a:p>
            <a:pPr marL="0" lvl="0" indent="0">
              <a:buNone/>
            </a:pPr>
            <a:r>
              <a:rPr lang="en-GB" sz="2400" dirty="0"/>
              <a:t>You will find conflicting advise online and between programmers. Hadley Wickham doesn’t like CamelCase: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935997C6-DA40-42C7-952F-CE8D9EE72D0F}"/>
              </a:ext>
            </a:extLst>
          </p:cNvPr>
          <p:cNvSpPr txBox="1"/>
          <p:nvPr/>
        </p:nvSpPr>
        <p:spPr>
          <a:xfrm>
            <a:off x="7034134" y="1837287"/>
            <a:ext cx="4864470" cy="30469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0" i="0" u="none" strike="noStrike" kern="1200" cap="none" spc="0" baseline="0" dirty="0">
                <a:solidFill>
                  <a:srgbClr val="FFFFFF"/>
                </a:solidFill>
                <a:uFillTx/>
              </a:rPr>
              <a:t>BAD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0" i="0" u="none" strike="noStrike" kern="1200" cap="none" spc="0" baseline="0" dirty="0" err="1">
                <a:solidFill>
                  <a:schemeClr val="accent3"/>
                </a:solidFill>
                <a:uFillTx/>
              </a:rPr>
              <a:t>first_day_of_the_month</a:t>
            </a:r>
            <a:endParaRPr lang="en-GB" sz="3200" b="0" i="0" u="none" strike="noStrike" kern="1200" cap="none" spc="0" baseline="0" dirty="0">
              <a:solidFill>
                <a:schemeClr val="accent3"/>
              </a:solidFill>
              <a:uFillTx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0" i="0" u="none" strike="noStrike" kern="1200" cap="none" spc="0" baseline="0" dirty="0" err="1">
                <a:solidFill>
                  <a:schemeClr val="accent3"/>
                </a:solidFill>
                <a:uFillTx/>
              </a:rPr>
              <a:t>DayOne</a:t>
            </a:r>
            <a:endParaRPr lang="en-GB" sz="3200" b="0" i="0" u="none" strike="noStrike" kern="1200" cap="none" spc="0" baseline="0" dirty="0">
              <a:solidFill>
                <a:schemeClr val="accent3"/>
              </a:solidFill>
              <a:uFillTx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0" i="0" u="none" strike="noStrike" kern="1200" cap="none" spc="0" baseline="0" dirty="0" err="1">
                <a:solidFill>
                  <a:schemeClr val="accent3"/>
                </a:solidFill>
                <a:uFillTx/>
              </a:rPr>
              <a:t>dayone</a:t>
            </a:r>
            <a:endParaRPr lang="en-GB" sz="3200" b="0" i="0" u="none" strike="noStrike" kern="1200" cap="none" spc="0" baseline="0" dirty="0">
              <a:solidFill>
                <a:schemeClr val="accent3"/>
              </a:solidFill>
              <a:uFillTx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0" i="0" u="none" strike="noStrike" kern="1200" cap="none" spc="0" baseline="0" dirty="0">
                <a:solidFill>
                  <a:schemeClr val="accent3"/>
                </a:solidFill>
                <a:uFillTx/>
              </a:rPr>
              <a:t>djm1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3200" b="0" i="0" u="none" strike="noStrike" kern="1200" cap="none" spc="0" baseline="0" dirty="0">
              <a:solidFill>
                <a:srgbClr val="000000"/>
              </a:solidFill>
              <a:uFillTx/>
            </a:endParaRP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B13EE2E0-AAF2-47D7-8C6B-38B90EC2668B}"/>
              </a:ext>
            </a:extLst>
          </p:cNvPr>
          <p:cNvSpPr txBox="1"/>
          <p:nvPr/>
        </p:nvSpPr>
        <p:spPr>
          <a:xfrm>
            <a:off x="7034134" y="4549680"/>
            <a:ext cx="3122401" cy="23083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600" b="0" i="0" u="none" strike="noStrike" kern="1200" cap="none" spc="0" baseline="0" dirty="0">
                <a:solidFill>
                  <a:srgbClr val="FFFFFF"/>
                </a:solidFill>
                <a:uFillTx/>
              </a:rPr>
              <a:t>GOOD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600" b="0" i="0" u="none" strike="noStrike" kern="1200" cap="none" spc="0" baseline="0" dirty="0" err="1">
                <a:solidFill>
                  <a:schemeClr val="accent2"/>
                </a:solidFill>
                <a:uFillTx/>
              </a:rPr>
              <a:t>day_one</a:t>
            </a:r>
            <a:endParaRPr lang="en-GB" sz="3600" b="0" i="0" u="none" strike="noStrike" kern="1200" cap="none" spc="0" baseline="0" dirty="0">
              <a:solidFill>
                <a:schemeClr val="accent2"/>
              </a:solidFill>
              <a:uFillTx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600" b="0" i="0" u="none" strike="noStrike" kern="1200" cap="none" spc="0" baseline="0" dirty="0">
                <a:solidFill>
                  <a:schemeClr val="accent2"/>
                </a:solidFill>
                <a:uFillTx/>
              </a:rPr>
              <a:t>day_1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3600" b="0" i="0" u="none" strike="noStrike" kern="1200" cap="none" spc="0" baseline="0" dirty="0">
              <a:solidFill>
                <a:srgbClr val="000000"/>
              </a:solidFill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EEE9F-E39D-4A43-B6FF-47BFB930C99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Coding etiquette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B1CAAE8-32A4-4ED4-BECF-E4FB6CB3102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1909477"/>
            <a:ext cx="9601200" cy="4572000"/>
          </a:xfrm>
        </p:spPr>
        <p:txBody>
          <a:bodyPr/>
          <a:lstStyle/>
          <a:p>
            <a:pPr marL="0" lvl="0" indent="0">
              <a:buNone/>
            </a:pPr>
            <a:r>
              <a:rPr lang="en-GB" sz="2400" dirty="0"/>
              <a:t>Use spaces in your code to make it easy to read and understand. You are not going to run out of space so don’t cram everything together.</a:t>
            </a:r>
          </a:p>
          <a:p>
            <a:pPr marL="0" lvl="0" indent="0">
              <a:buNone/>
            </a:pPr>
            <a:endParaRPr lang="en-GB" dirty="0"/>
          </a:p>
          <a:p>
            <a:pPr marL="0" lvl="0" indent="0">
              <a:buNone/>
            </a:pPr>
            <a:endParaRPr lang="en-GB" dirty="0"/>
          </a:p>
          <a:p>
            <a:pPr marL="0" lvl="0" indent="0" algn="ctr">
              <a:buNone/>
            </a:pPr>
            <a:r>
              <a:rPr lang="en-GB" sz="3200" dirty="0">
                <a:solidFill>
                  <a:schemeClr val="accent3"/>
                </a:solidFill>
              </a:rPr>
              <a:t>average&lt;-mean(feet/12+inches,na.rm=TRUE)</a:t>
            </a:r>
          </a:p>
          <a:p>
            <a:pPr marL="0" lvl="0" indent="0" algn="ctr">
              <a:buNone/>
            </a:pPr>
            <a:endParaRPr lang="en-GB" sz="3200" dirty="0"/>
          </a:p>
          <a:p>
            <a:pPr marL="0" lvl="0" indent="0" algn="ctr">
              <a:buNone/>
            </a:pPr>
            <a:r>
              <a:rPr lang="en-GB" sz="3200" dirty="0">
                <a:solidFill>
                  <a:schemeClr val="accent2"/>
                </a:solidFill>
              </a:rPr>
              <a:t>average &lt;- mean(feet / 12 + inches, na.rm = TRUE)</a:t>
            </a:r>
          </a:p>
          <a:p>
            <a:pPr marL="0" lvl="0" indent="0">
              <a:buNone/>
            </a:pP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A7973-0F85-4F33-94D7-ED5CBF3E3E7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Coding etiquette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368496E6-644E-4789-B8F0-A2B26C46D94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1909477"/>
            <a:ext cx="9601200" cy="45720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sz="2400" dirty="0"/>
              <a:t>When using loops or if statements in R You can end up with ‘nested’ code. Using indentation is key to making this easy to read.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2BE98CD-2B77-469E-AB28-3583E0F13779}"/>
              </a:ext>
            </a:extLst>
          </p:cNvPr>
          <p:cNvSpPr/>
          <p:nvPr/>
        </p:nvSpPr>
        <p:spPr>
          <a:xfrm>
            <a:off x="7430894" y="2933563"/>
            <a:ext cx="6096003" cy="341632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 err="1">
                <a:solidFill>
                  <a:schemeClr val="accent2"/>
                </a:solidFill>
                <a:uFillTx/>
              </a:rPr>
              <a:t>if</a:t>
            </a: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 (y == 0) {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  log(x)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} </a:t>
            </a:r>
            <a:r>
              <a:rPr lang="en-GB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else</a:t>
            </a: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 {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  </a:t>
            </a:r>
            <a:r>
              <a:rPr lang="fr-CH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if</a:t>
            </a: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(x == 1){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    y ^ x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  } </a:t>
            </a:r>
            <a:r>
              <a:rPr lang="en-GB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else</a:t>
            </a: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 {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    x ^ y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  }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2"/>
                </a:solidFill>
                <a:uFillTx/>
              </a:rPr>
              <a:t>}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969EB5D-0E6F-4BD0-9E3A-9AA357826792}"/>
              </a:ext>
            </a:extLst>
          </p:cNvPr>
          <p:cNvSpPr/>
          <p:nvPr/>
        </p:nvSpPr>
        <p:spPr>
          <a:xfrm>
            <a:off x="2312046" y="2933563"/>
            <a:ext cx="6096003" cy="341632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 err="1">
                <a:solidFill>
                  <a:schemeClr val="accent3"/>
                </a:solidFill>
                <a:uFillTx/>
              </a:rPr>
              <a:t>if</a:t>
            </a: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 (y == 0) {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log(x)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} </a:t>
            </a:r>
            <a:r>
              <a:rPr lang="es-ES" sz="2400" b="0" i="0" u="none" strike="noStrike" kern="1200" cap="none" spc="0" baseline="0" dirty="0" err="1">
                <a:solidFill>
                  <a:schemeClr val="accent3"/>
                </a:solidFill>
                <a:uFillTx/>
              </a:rPr>
              <a:t>else</a:t>
            </a: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 {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 err="1">
                <a:solidFill>
                  <a:schemeClr val="accent3"/>
                </a:solidFill>
                <a:uFillTx/>
              </a:rPr>
              <a:t>if</a:t>
            </a: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(x == 1){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y ^ x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} </a:t>
            </a:r>
            <a:r>
              <a:rPr lang="es-ES" sz="2400" b="0" i="0" u="none" strike="noStrike" kern="1200" cap="none" spc="0" baseline="0" dirty="0" err="1">
                <a:solidFill>
                  <a:schemeClr val="accent3"/>
                </a:solidFill>
                <a:uFillTx/>
              </a:rPr>
              <a:t>else</a:t>
            </a: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 {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x ^ y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}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400" b="0" i="0" u="none" strike="noStrike" kern="1200" cap="none" spc="0" baseline="0" dirty="0">
                <a:solidFill>
                  <a:schemeClr val="accent3"/>
                </a:solidFill>
                <a:uFillTx/>
              </a:rP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3659E-190D-4009-89FB-4F97697CD88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Coding etiquette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FD13EC2D-B31E-4F22-8418-6FD51CEA8BF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24128" y="1909477"/>
            <a:ext cx="10809808" cy="45720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sz="2400" dirty="0"/>
              <a:t>Avoid long lines, that can make it harder to read your code.</a:t>
            </a:r>
          </a:p>
          <a:p>
            <a:pPr marL="0" lvl="0" indent="0">
              <a:buNone/>
            </a:pPr>
            <a:endParaRPr lang="en-GB" sz="2400" dirty="0"/>
          </a:p>
          <a:p>
            <a:pPr marL="0" lvl="0" indent="0">
              <a:buNone/>
            </a:pPr>
            <a:r>
              <a:rPr lang="en-GB" dirty="0" err="1">
                <a:solidFill>
                  <a:schemeClr val="accent3"/>
                </a:solidFill>
              </a:rPr>
              <a:t>My_data</a:t>
            </a:r>
            <a:r>
              <a:rPr lang="en-GB" dirty="0">
                <a:solidFill>
                  <a:schemeClr val="accent3"/>
                </a:solidFill>
              </a:rPr>
              <a:t> &lt;- read.csv(path = ‘mydata.csv’, header = TRUE, </a:t>
            </a:r>
            <a:r>
              <a:rPr lang="en-GB" dirty="0" err="1">
                <a:solidFill>
                  <a:schemeClr val="accent3"/>
                </a:solidFill>
              </a:rPr>
              <a:t>sep</a:t>
            </a:r>
            <a:r>
              <a:rPr lang="en-GB" dirty="0">
                <a:solidFill>
                  <a:schemeClr val="accent3"/>
                </a:solidFill>
              </a:rPr>
              <a:t> = ‘,’, </a:t>
            </a:r>
            <a:r>
              <a:rPr lang="en-GB" dirty="0" err="1">
                <a:solidFill>
                  <a:schemeClr val="accent3"/>
                </a:solidFill>
              </a:rPr>
              <a:t>stringsAsFactors</a:t>
            </a:r>
            <a:r>
              <a:rPr lang="en-GB" dirty="0">
                <a:solidFill>
                  <a:schemeClr val="accent3"/>
                </a:solidFill>
              </a:rPr>
              <a:t> = FALSE)</a:t>
            </a:r>
          </a:p>
          <a:p>
            <a:pPr marL="0" lvl="0" indent="0">
              <a:buNone/>
            </a:pPr>
            <a:endParaRPr lang="en-GB" sz="2400" dirty="0"/>
          </a:p>
          <a:p>
            <a:pPr marL="0" lvl="0" indent="0">
              <a:buNone/>
            </a:pPr>
            <a:r>
              <a:rPr lang="en-GB" sz="2400" dirty="0" err="1">
                <a:solidFill>
                  <a:schemeClr val="accent2"/>
                </a:solidFill>
              </a:rPr>
              <a:t>My_data</a:t>
            </a:r>
            <a:r>
              <a:rPr lang="en-GB" sz="2400" dirty="0">
                <a:solidFill>
                  <a:schemeClr val="accent2"/>
                </a:solidFill>
              </a:rPr>
              <a:t> &lt;- read.csv(path = ‘mydata.csv’,</a:t>
            </a:r>
          </a:p>
          <a:p>
            <a:pPr marL="0" lvl="0" indent="0">
              <a:buNone/>
            </a:pPr>
            <a:r>
              <a:rPr lang="en-GB" sz="2400" dirty="0">
                <a:solidFill>
                  <a:schemeClr val="accent2"/>
                </a:solidFill>
              </a:rPr>
              <a:t>			header = TRUE, </a:t>
            </a:r>
          </a:p>
          <a:p>
            <a:pPr marL="0" lvl="0" indent="0">
              <a:buNone/>
            </a:pPr>
            <a:r>
              <a:rPr lang="en-GB" sz="2400" dirty="0">
                <a:solidFill>
                  <a:schemeClr val="accent2"/>
                </a:solidFill>
              </a:rPr>
              <a:t>			</a:t>
            </a:r>
            <a:r>
              <a:rPr lang="en-GB" sz="2400" dirty="0" err="1">
                <a:solidFill>
                  <a:schemeClr val="accent2"/>
                </a:solidFill>
              </a:rPr>
              <a:t>sep</a:t>
            </a:r>
            <a:r>
              <a:rPr lang="en-GB" sz="2400" dirty="0">
                <a:solidFill>
                  <a:schemeClr val="accent2"/>
                </a:solidFill>
              </a:rPr>
              <a:t> = ‘,’, </a:t>
            </a:r>
          </a:p>
          <a:p>
            <a:pPr marL="0" lvl="0" indent="0">
              <a:buNone/>
            </a:pPr>
            <a:r>
              <a:rPr lang="en-GB" sz="2400" dirty="0">
                <a:solidFill>
                  <a:schemeClr val="accent2"/>
                </a:solidFill>
              </a:rPr>
              <a:t>			</a:t>
            </a:r>
            <a:r>
              <a:rPr lang="en-GB" sz="2400" dirty="0" err="1">
                <a:solidFill>
                  <a:schemeClr val="accent2"/>
                </a:solidFill>
              </a:rPr>
              <a:t>stringsAsFactors</a:t>
            </a:r>
            <a:r>
              <a:rPr lang="en-GB" sz="2400" dirty="0">
                <a:solidFill>
                  <a:schemeClr val="accent2"/>
                </a:solidFill>
              </a:rPr>
              <a:t> = FALSE)</a:t>
            </a:r>
          </a:p>
          <a:p>
            <a:pPr marL="0" lvl="0" indent="0">
              <a:buNone/>
            </a:pPr>
            <a:endParaRPr lang="en-GB" sz="2400" dirty="0"/>
          </a:p>
          <a:p>
            <a:pPr marL="0" lvl="0" indent="0">
              <a:buNone/>
            </a:pPr>
            <a:endParaRPr lang="en-GB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E6F6B-3491-4BE8-B689-DC2EA2B1E7A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Coding etiquette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2F742F8C-B8AF-4076-A3A6-A4C43D1CD77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1909477"/>
            <a:ext cx="9601200" cy="45720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sz="2400" dirty="0"/>
              <a:t>Clearly document what your code does, and break it into sections: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D175910-20EA-4636-875E-294EE7C33041}"/>
              </a:ext>
            </a:extLst>
          </p:cNvPr>
          <p:cNvSpPr/>
          <p:nvPr/>
        </p:nvSpPr>
        <p:spPr>
          <a:xfrm>
            <a:off x="2230980" y="2987765"/>
            <a:ext cx="8106549" cy="267765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# </a:t>
            </a:r>
            <a:r>
              <a:rPr lang="en-GB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Comments</a:t>
            </a:r>
            <a:r>
              <a:rPr lang="es-ES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 </a:t>
            </a:r>
            <a:r>
              <a:rPr lang="en-GB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start</a:t>
            </a:r>
            <a:r>
              <a:rPr lang="es-ES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 </a:t>
            </a:r>
            <a:r>
              <a:rPr lang="en-GB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with</a:t>
            </a:r>
            <a:r>
              <a:rPr lang="es-ES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 a ‘#’ and are </a:t>
            </a:r>
            <a:r>
              <a:rPr lang="es-ES" sz="2800" b="0" i="0" u="none" strike="noStrike" kern="1200" cap="none" spc="0" baseline="0" dirty="0" err="1">
                <a:solidFill>
                  <a:srgbClr val="00B050"/>
                </a:solidFill>
                <a:uFillTx/>
              </a:rPr>
              <a:t>ignored</a:t>
            </a:r>
            <a:endParaRPr lang="es-ES" sz="2800" b="0" i="0" u="none" strike="noStrike" kern="1200" cap="none" spc="0" baseline="0" dirty="0">
              <a:solidFill>
                <a:srgbClr val="00B050"/>
              </a:solidFill>
              <a:uFillTx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# </a:t>
            </a:r>
            <a:r>
              <a:rPr lang="es-ES" sz="2800" b="0" i="0" u="none" strike="noStrike" kern="1200" cap="none" spc="0" baseline="0" dirty="0" err="1">
                <a:solidFill>
                  <a:srgbClr val="00B050"/>
                </a:solidFill>
                <a:uFillTx/>
              </a:rPr>
              <a:t>when</a:t>
            </a:r>
            <a:r>
              <a:rPr lang="es-ES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 </a:t>
            </a:r>
            <a:r>
              <a:rPr lang="es-ES" sz="2800" b="0" i="0" u="none" strike="noStrike" kern="1200" cap="none" spc="0" baseline="0" dirty="0" err="1">
                <a:solidFill>
                  <a:srgbClr val="00B050"/>
                </a:solidFill>
                <a:uFillTx/>
              </a:rPr>
              <a:t>you</a:t>
            </a:r>
            <a:r>
              <a:rPr lang="es-ES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 run </a:t>
            </a:r>
            <a:r>
              <a:rPr lang="en-GB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your</a:t>
            </a:r>
            <a:r>
              <a:rPr lang="es-ES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 </a:t>
            </a:r>
            <a:r>
              <a:rPr lang="fr-RE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code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RE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X &lt;- 1:10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RE" sz="2800" b="0" i="0" u="none" strike="noStrike" kern="1200" cap="none" spc="0" baseline="0" dirty="0">
              <a:solidFill>
                <a:srgbClr val="00B050"/>
              </a:solidFill>
              <a:uFillTx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RE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# </a:t>
            </a:r>
            <a:r>
              <a:rPr lang="fr-RE" sz="2800" b="0" i="0" u="none" strike="noStrike" kern="1200" cap="none" spc="0" baseline="0" dirty="0" err="1">
                <a:solidFill>
                  <a:srgbClr val="00B050"/>
                </a:solidFill>
                <a:uFillTx/>
              </a:rPr>
              <a:t>Average</a:t>
            </a:r>
            <a:r>
              <a:rPr lang="fr-RE" sz="2800" b="0" i="0" u="none" strike="noStrike" kern="1200" cap="none" spc="0" baseline="0" dirty="0">
                <a:solidFill>
                  <a:srgbClr val="00B050"/>
                </a:solidFill>
                <a:uFillTx/>
              </a:rPr>
              <a:t> the values in X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RE" sz="2800" b="0" i="0" u="none" strike="noStrike" kern="1200" cap="none" spc="0" baseline="0" dirty="0" err="1">
                <a:solidFill>
                  <a:srgbClr val="FFFFFF"/>
                </a:solidFill>
                <a:uFillTx/>
              </a:rPr>
              <a:t>mean</a:t>
            </a:r>
            <a:r>
              <a:rPr lang="fr-RE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(X)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19744-929D-4293-B206-2046B72C06E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02E-5B41-4A4B-AC89-6BDB7210F3C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440180" y="2415230"/>
            <a:ext cx="9601200" cy="1783909"/>
          </a:xfrm>
        </p:spPr>
        <p:txBody>
          <a:bodyPr/>
          <a:lstStyle/>
          <a:p>
            <a:pPr marL="128016" lvl="1" indent="0" algn="ctr">
              <a:lnSpc>
                <a:spcPct val="84000"/>
              </a:lnSpc>
              <a:buNone/>
            </a:pPr>
            <a:r>
              <a:rPr lang="en-GB" sz="2800" dirty="0"/>
              <a:t>Computational Ecologist at the Centre for Ecology and Hydrology</a:t>
            </a:r>
          </a:p>
          <a:p>
            <a:pPr marL="128016" lvl="1" indent="0" algn="ctr">
              <a:lnSpc>
                <a:spcPct val="84000"/>
              </a:lnSpc>
              <a:buNone/>
            </a:pPr>
            <a:endParaRPr lang="en-GB" sz="2800" dirty="0"/>
          </a:p>
          <a:p>
            <a:pPr marL="128016" lvl="1" indent="0" algn="ctr">
              <a:lnSpc>
                <a:spcPct val="84000"/>
              </a:lnSpc>
              <a:buNone/>
            </a:pPr>
            <a:r>
              <a:rPr lang="en-GB" sz="2800" dirty="0"/>
              <a:t>10 years practical experience in reproducible research</a:t>
            </a:r>
          </a:p>
          <a:p>
            <a:pPr lvl="1">
              <a:lnSpc>
                <a:spcPct val="84000"/>
              </a:lnSpc>
            </a:pPr>
            <a:endParaRPr lang="en-GB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45CE9-30C9-4C2A-A67B-9CDBB530837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Coding etiquette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EF7E83B3-9E03-49CC-B5BD-6B91ADDF720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1740807"/>
            <a:ext cx="9601200" cy="4572000"/>
          </a:xfrm>
        </p:spPr>
        <p:txBody>
          <a:bodyPr/>
          <a:lstStyle/>
          <a:p>
            <a:pPr marL="0" lvl="0" indent="0">
              <a:buNone/>
            </a:pPr>
            <a:r>
              <a:rPr lang="en-GB" dirty="0"/>
              <a:t>Clearly document what your code does.</a:t>
            </a:r>
          </a:p>
          <a:p>
            <a:pPr marL="0" lvl="0" indent="0">
              <a:buNone/>
            </a:pPr>
            <a:r>
              <a:rPr lang="en-GB" dirty="0"/>
              <a:t>How much is enough?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D83C20-B87E-4C37-BAED-0AD87F2D1240}"/>
              </a:ext>
            </a:extLst>
          </p:cNvPr>
          <p:cNvSpPr txBox="1"/>
          <p:nvPr/>
        </p:nvSpPr>
        <p:spPr>
          <a:xfrm>
            <a:off x="1668180" y="2752075"/>
            <a:ext cx="3539088" cy="378565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00B050"/>
                </a:solidFill>
                <a:uFillTx/>
              </a:rPr>
              <a:t># Analysis of 2019 finances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00B050"/>
                </a:solidFill>
                <a:uFillTx/>
              </a:rPr>
              <a:t># Tom August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00B050"/>
                </a:solidFill>
                <a:uFillTx/>
              </a:rPr>
              <a:t># 2019-01-05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000" b="0" i="0" u="none" strike="noStrike" kern="1200" cap="none" spc="0" baseline="0" dirty="0">
              <a:solidFill>
                <a:srgbClr val="000000"/>
              </a:solidFill>
              <a:uFillTx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00B050"/>
                </a:solidFill>
                <a:uFillTx/>
              </a:rPr>
              <a:t># 1. Load libraries ----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FFFFFF"/>
                </a:solidFill>
                <a:uFillTx/>
              </a:rPr>
              <a:t>…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00B050"/>
                </a:solidFill>
                <a:uFillTx/>
              </a:rPr>
              <a:t># 2. Load data ----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FFFFFF"/>
                </a:solidFill>
                <a:uFillTx/>
              </a:rPr>
              <a:t>…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00B050"/>
                </a:solidFill>
                <a:uFillTx/>
              </a:rPr>
              <a:t># 3. Reformat data ----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FFFFFF"/>
                </a:solidFill>
                <a:uFillTx/>
              </a:rPr>
              <a:t>…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00B050"/>
                </a:solidFill>
                <a:uFillTx/>
              </a:rPr>
              <a:t># 10. Save results ----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FFFFFF"/>
                </a:solidFill>
                <a:uFillTx/>
              </a:rPr>
              <a:t>…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EDCD2377-E98A-4195-84DD-3A78D734727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172200" y="1771410"/>
            <a:ext cx="5552004" cy="483011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82C5C-5AD5-4829-B520-A51F08A7314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Coding etiquette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5942DD2E-343B-44D7-AA93-FE3EFE77D6F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3000" y="2089197"/>
            <a:ext cx="9601200" cy="4572000"/>
          </a:xfrm>
        </p:spPr>
        <p:txBody>
          <a:bodyPr/>
          <a:lstStyle/>
          <a:p>
            <a:pPr marL="0" lvl="0" indent="0">
              <a:buNone/>
            </a:pPr>
            <a:r>
              <a:rPr lang="en-GB" dirty="0"/>
              <a:t>Rstudio has some features that can help you to keep organised</a:t>
            </a:r>
          </a:p>
          <a:p>
            <a:pPr marL="0" lvl="0" indent="0">
              <a:buNone/>
            </a:pPr>
            <a:r>
              <a:rPr lang="en-GB" u="sng" dirty="0"/>
              <a:t>Sections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031D5007-76AE-4094-ADFC-FBE6505D4FD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295461" y="3075858"/>
            <a:ext cx="5572216" cy="21217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ACADD9C1-CC61-435D-9B57-9BFAC0385F3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49981" y="3075858"/>
            <a:ext cx="5572216" cy="35940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82C5C-5AD5-4829-B520-A51F08A7314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Coding etiquette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5942DD2E-343B-44D7-AA93-FE3EFE77D6F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3000" y="2171700"/>
            <a:ext cx="9601200" cy="45720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sz="2400" dirty="0"/>
              <a:t>Rstudio has some features that can help you to keep organised</a:t>
            </a:r>
          </a:p>
          <a:p>
            <a:pPr marL="0" lvl="0" indent="0">
              <a:buNone/>
            </a:pPr>
            <a:r>
              <a:rPr lang="en-GB" sz="2400" u="sng" dirty="0"/>
              <a:t>Projects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2FCA4F-EA4F-4F17-9642-6948C3AABE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15" t="3627" b="57508"/>
          <a:stretch/>
        </p:blipFill>
        <p:spPr>
          <a:xfrm>
            <a:off x="1707682" y="3383280"/>
            <a:ext cx="2445572" cy="30490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6702FD-937C-4B81-8E97-C21E61D6D3E6}"/>
              </a:ext>
            </a:extLst>
          </p:cNvPr>
          <p:cNvSpPr txBox="1"/>
          <p:nvPr/>
        </p:nvSpPr>
        <p:spPr>
          <a:xfrm>
            <a:off x="4977238" y="3857535"/>
            <a:ext cx="633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R has a strong bond to the idea of working directories. The solution is to use R Studio projects, don’t set the working directory manually in R</a:t>
            </a:r>
          </a:p>
        </p:txBody>
      </p:sp>
    </p:spTree>
    <p:extLst>
      <p:ext uri="{BB962C8B-B14F-4D97-AF65-F5344CB8AC3E}">
        <p14:creationId xmlns:p14="http://schemas.microsoft.com/office/powerpoint/2010/main" val="268040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3C5ECB2-AFA8-4CE6-B151-2434F9083A1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24401" y="2854126"/>
            <a:ext cx="7495499" cy="1717873"/>
          </a:xfrm>
        </p:spPr>
        <p:txBody>
          <a:bodyPr>
            <a:normAutofit fontScale="70000" lnSpcReduction="20000"/>
          </a:bodyPr>
          <a:lstStyle/>
          <a:p>
            <a:pPr marL="0" lvl="0" indent="0" algn="ctr">
              <a:buNone/>
            </a:pPr>
            <a:r>
              <a:rPr lang="en-GB" sz="8000" dirty="0"/>
              <a:t>Cheatsheets</a:t>
            </a:r>
          </a:p>
          <a:p>
            <a:pPr marL="0" lvl="0" indent="0" algn="ctr">
              <a:buNone/>
            </a:pPr>
            <a:r>
              <a:rPr lang="en-GB" sz="4800" dirty="0">
                <a:solidFill>
                  <a:srgbClr val="FFC000"/>
                </a:solidFill>
              </a:rPr>
              <a:t>3_Code_etiquette/Rstudio_cheatsheet.pdf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1888A-57AA-49B7-A226-07396F269C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5403" y="352912"/>
            <a:ext cx="9601200" cy="1485900"/>
          </a:xfrm>
        </p:spPr>
        <p:txBody>
          <a:bodyPr/>
          <a:lstStyle/>
          <a:p>
            <a:pPr lvl="0"/>
            <a:r>
              <a:rPr lang="en-GB"/>
              <a:t>Practical</a:t>
            </a:r>
          </a:p>
        </p:txBody>
      </p:sp>
      <p:sp>
        <p:nvSpPr>
          <p:cNvPr id="4" name="Oval 23">
            <a:extLst>
              <a:ext uri="{FF2B5EF4-FFF2-40B4-BE49-F238E27FC236}">
                <a16:creationId xmlns:a16="http://schemas.microsoft.com/office/drawing/2014/main" id="{4EFC72AB-8848-4F92-9EA1-2585229C66ED}"/>
              </a:ext>
            </a:extLst>
          </p:cNvPr>
          <p:cNvSpPr/>
          <p:nvPr/>
        </p:nvSpPr>
        <p:spPr>
          <a:xfrm>
            <a:off x="9381120" y="4356304"/>
            <a:ext cx="2052224" cy="205222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chemeClr val="accent2"/>
          </a:solidFill>
          <a:ln w="34920" cap="flat">
            <a:solidFill>
              <a:schemeClr val="tx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5" name="Oval 24">
            <a:extLst>
              <a:ext uri="{FF2B5EF4-FFF2-40B4-BE49-F238E27FC236}">
                <a16:creationId xmlns:a16="http://schemas.microsoft.com/office/drawing/2014/main" id="{9E3CDAC9-4FF3-46C1-9492-EC6B4F16CBB5}"/>
              </a:ext>
            </a:extLst>
          </p:cNvPr>
          <p:cNvSpPr/>
          <p:nvPr/>
        </p:nvSpPr>
        <p:spPr>
          <a:xfrm>
            <a:off x="9381120" y="4365929"/>
            <a:ext cx="2052224" cy="205222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chemeClr val="accent3"/>
          </a:solidFill>
          <a:ln w="34920" cap="flat">
            <a:solidFill>
              <a:schemeClr val="tx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2060"/>
              </a:solidFill>
              <a:uFillTx/>
              <a:latin typeface="Franklin Gothic Book"/>
            </a:endParaRPr>
          </a:p>
        </p:txBody>
      </p:sp>
      <p:sp>
        <p:nvSpPr>
          <p:cNvPr id="6" name="TextBox 25">
            <a:extLst>
              <a:ext uri="{FF2B5EF4-FFF2-40B4-BE49-F238E27FC236}">
                <a16:creationId xmlns:a16="http://schemas.microsoft.com/office/drawing/2014/main" id="{B4B830B9-3724-4AE2-9061-CC9B95C09620}"/>
              </a:ext>
            </a:extLst>
          </p:cNvPr>
          <p:cNvSpPr txBox="1"/>
          <p:nvPr/>
        </p:nvSpPr>
        <p:spPr>
          <a:xfrm>
            <a:off x="7508753" y="5161209"/>
            <a:ext cx="1491113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10 minutes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EC233DBB-D1D7-40BA-A6C8-65D7C7D910C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031"/>
          <a:stretch/>
        </p:blipFill>
        <p:spPr>
          <a:xfrm>
            <a:off x="1039528" y="2313466"/>
            <a:ext cx="5226518" cy="430299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4333E6DD-8311-4B00-8E38-2DBAA15528EE}"/>
              </a:ext>
            </a:extLst>
          </p:cNvPr>
          <p:cNvSpPr txBox="1"/>
          <p:nvPr/>
        </p:nvSpPr>
        <p:spPr>
          <a:xfrm>
            <a:off x="7657544" y="1570637"/>
            <a:ext cx="3652795" cy="224676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457200" marR="0" lvl="0" indent="-45720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Appropriate names</a:t>
            </a:r>
          </a:p>
          <a:p>
            <a:pPr marL="457200" marR="0" lvl="0" indent="-45720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Spacing</a:t>
            </a:r>
          </a:p>
          <a:p>
            <a:pPr marL="457200" marR="0" lvl="0" indent="-45720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Descriptive comments</a:t>
            </a:r>
          </a:p>
          <a:p>
            <a:pPr marL="457200" marR="0" lvl="0" indent="-45720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Ordered sections</a:t>
            </a:r>
          </a:p>
          <a:p>
            <a:pPr marL="457200" marR="0" lvl="0" indent="-45720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Avoid long lines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B6EC9-DD5E-4A5C-AAE4-11E6C9BEB968}"/>
              </a:ext>
            </a:extLst>
          </p:cNvPr>
          <p:cNvSpPr txBox="1"/>
          <p:nvPr/>
        </p:nvSpPr>
        <p:spPr>
          <a:xfrm>
            <a:off x="1295397" y="1570637"/>
            <a:ext cx="4810356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3_Code_etiquette\</a:t>
            </a:r>
            <a:r>
              <a:rPr lang="en-GB" sz="2800" b="0" i="0" u="none" strike="noStrike" kern="1200" cap="none" spc="0" baseline="0" dirty="0" err="1">
                <a:solidFill>
                  <a:srgbClr val="FFFFFF"/>
                </a:solidFill>
                <a:uFillTx/>
              </a:rPr>
              <a:t>bad_script.R</a:t>
            </a:r>
            <a:endParaRPr lang="en-GB" sz="2800" b="0" i="0" u="none" strike="noStrike" kern="1200" cap="none" spc="0" baseline="0" dirty="0">
              <a:solidFill>
                <a:srgbClr val="FFFFFF"/>
              </a:solidFill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C8B1F118-340D-4A85-A4EC-D0232C2910F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91146" y="1135785"/>
            <a:ext cx="5745915" cy="54956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C2750917-C41D-49E9-89BC-74CFC661BDE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926168" y="991813"/>
            <a:ext cx="5116717" cy="572845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5" name="Group 13">
            <a:extLst>
              <a:ext uri="{FF2B5EF4-FFF2-40B4-BE49-F238E27FC236}">
                <a16:creationId xmlns:a16="http://schemas.microsoft.com/office/drawing/2014/main" id="{50295E70-335F-4FBE-BB5D-95FFF51BF4AD}"/>
              </a:ext>
            </a:extLst>
          </p:cNvPr>
          <p:cNvGrpSpPr/>
          <p:nvPr/>
        </p:nvGrpSpPr>
        <p:grpSpPr>
          <a:xfrm>
            <a:off x="2008095" y="1878735"/>
            <a:ext cx="4918073" cy="1855985"/>
            <a:chOff x="2008095" y="1878735"/>
            <a:chExt cx="4918073" cy="1855985"/>
          </a:xfrm>
        </p:grpSpPr>
        <p:cxnSp>
          <p:nvCxnSpPr>
            <p:cNvPr id="6" name="Straight Arrow Connector 6">
              <a:extLst>
                <a:ext uri="{FF2B5EF4-FFF2-40B4-BE49-F238E27FC236}">
                  <a16:creationId xmlns:a16="http://schemas.microsoft.com/office/drawing/2014/main" id="{D31F4731-C69A-414A-A3AB-3960D497D09B}"/>
                </a:ext>
              </a:extLst>
            </p:cNvPr>
            <p:cNvCxnSpPr/>
            <p:nvPr/>
          </p:nvCxnSpPr>
          <p:spPr>
            <a:xfrm flipV="1">
              <a:off x="2088773" y="1878735"/>
              <a:ext cx="4837395" cy="210038"/>
            </a:xfrm>
            <a:prstGeom prst="straightConnector1">
              <a:avLst/>
            </a:prstGeom>
            <a:noFill/>
            <a:ln w="6345" cap="flat">
              <a:solidFill>
                <a:srgbClr val="8C8D86"/>
              </a:solidFill>
              <a:prstDash val="solid"/>
              <a:miter/>
              <a:tailEnd type="arrow"/>
            </a:ln>
          </p:spPr>
        </p:cxnSp>
        <p:cxnSp>
          <p:nvCxnSpPr>
            <p:cNvPr id="7" name="Straight Arrow Connector 8">
              <a:extLst>
                <a:ext uri="{FF2B5EF4-FFF2-40B4-BE49-F238E27FC236}">
                  <a16:creationId xmlns:a16="http://schemas.microsoft.com/office/drawing/2014/main" id="{2DA3A8D2-96F8-4A96-AF55-0A43519A983F}"/>
                </a:ext>
              </a:extLst>
            </p:cNvPr>
            <p:cNvCxnSpPr/>
            <p:nvPr/>
          </p:nvCxnSpPr>
          <p:spPr>
            <a:xfrm flipV="1">
              <a:off x="2088773" y="1983754"/>
              <a:ext cx="4837395" cy="391893"/>
            </a:xfrm>
            <a:prstGeom prst="straightConnector1">
              <a:avLst/>
            </a:prstGeom>
            <a:noFill/>
            <a:ln w="6345" cap="flat">
              <a:solidFill>
                <a:srgbClr val="8C8D86"/>
              </a:solidFill>
              <a:prstDash val="solid"/>
              <a:miter/>
              <a:tailEnd type="arrow"/>
            </a:ln>
          </p:spPr>
        </p:cxnSp>
        <p:cxnSp>
          <p:nvCxnSpPr>
            <p:cNvPr id="8" name="Straight Arrow Connector 10">
              <a:extLst>
                <a:ext uri="{FF2B5EF4-FFF2-40B4-BE49-F238E27FC236}">
                  <a16:creationId xmlns:a16="http://schemas.microsoft.com/office/drawing/2014/main" id="{DB82ECC8-9B25-4EA0-9C5B-E19F04B96489}"/>
                </a:ext>
              </a:extLst>
            </p:cNvPr>
            <p:cNvCxnSpPr/>
            <p:nvPr/>
          </p:nvCxnSpPr>
          <p:spPr>
            <a:xfrm flipV="1">
              <a:off x="2008095" y="2088773"/>
              <a:ext cx="4918073" cy="1129558"/>
            </a:xfrm>
            <a:prstGeom prst="straightConnector1">
              <a:avLst/>
            </a:prstGeom>
            <a:noFill/>
            <a:ln w="6345" cap="flat">
              <a:solidFill>
                <a:srgbClr val="8C8D86"/>
              </a:solidFill>
              <a:prstDash val="solid"/>
              <a:miter/>
              <a:tailEnd type="arrow"/>
            </a:ln>
          </p:spPr>
        </p:cxnSp>
        <p:cxnSp>
          <p:nvCxnSpPr>
            <p:cNvPr id="9" name="Straight Arrow Connector 12">
              <a:extLst>
                <a:ext uri="{FF2B5EF4-FFF2-40B4-BE49-F238E27FC236}">
                  <a16:creationId xmlns:a16="http://schemas.microsoft.com/office/drawing/2014/main" id="{96976FE9-78F8-41E8-9143-DCB1243331B7}"/>
                </a:ext>
              </a:extLst>
            </p:cNvPr>
            <p:cNvCxnSpPr/>
            <p:nvPr/>
          </p:nvCxnSpPr>
          <p:spPr>
            <a:xfrm flipV="1">
              <a:off x="2178420" y="2193791"/>
              <a:ext cx="4747748" cy="1540929"/>
            </a:xfrm>
            <a:prstGeom prst="straightConnector1">
              <a:avLst/>
            </a:prstGeom>
            <a:noFill/>
            <a:ln w="6345" cap="flat">
              <a:solidFill>
                <a:srgbClr val="8C8D86"/>
              </a:solidFill>
              <a:prstDash val="solid"/>
              <a:miter/>
              <a:tailEnd type="arrow"/>
            </a:ln>
          </p:spPr>
        </p:cxnSp>
      </p:grpSp>
      <p:grpSp>
        <p:nvGrpSpPr>
          <p:cNvPr id="10" name="Group 20">
            <a:extLst>
              <a:ext uri="{FF2B5EF4-FFF2-40B4-BE49-F238E27FC236}">
                <a16:creationId xmlns:a16="http://schemas.microsoft.com/office/drawing/2014/main" id="{AF02B6FB-DA33-43A8-BEFB-6F2CE3BC39C0}"/>
              </a:ext>
            </a:extLst>
          </p:cNvPr>
          <p:cNvGrpSpPr/>
          <p:nvPr/>
        </p:nvGrpSpPr>
        <p:grpSpPr>
          <a:xfrm>
            <a:off x="891146" y="2974625"/>
            <a:ext cx="10861581" cy="2004639"/>
            <a:chOff x="891146" y="2974625"/>
            <a:chExt cx="10861581" cy="2004639"/>
          </a:xfrm>
        </p:grpSpPr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325959EE-753A-4955-984B-23995460511F}"/>
                </a:ext>
              </a:extLst>
            </p:cNvPr>
            <p:cNvSpPr/>
            <p:nvPr/>
          </p:nvSpPr>
          <p:spPr>
            <a:xfrm>
              <a:off x="891146" y="3810003"/>
              <a:ext cx="5745915" cy="1169261"/>
            </a:xfrm>
            <a:prstGeom prst="rect">
              <a:avLst/>
            </a:prstGeom>
            <a:noFill/>
            <a:ln w="57150" cap="flat">
              <a:solidFill>
                <a:srgbClr val="D13B56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E28394"/>
                </a:solidFill>
                <a:uFillTx/>
                <a:latin typeface="Franklin Gothic Book"/>
              </a:endParaRPr>
            </a:p>
          </p:txBody>
        </p:sp>
        <p:sp>
          <p:nvSpPr>
            <p:cNvPr id="12" name="Rectangle 19">
              <a:extLst>
                <a:ext uri="{FF2B5EF4-FFF2-40B4-BE49-F238E27FC236}">
                  <a16:creationId xmlns:a16="http://schemas.microsoft.com/office/drawing/2014/main" id="{2D3CA56A-CE1A-46C9-B8E3-483696C539B3}"/>
                </a:ext>
              </a:extLst>
            </p:cNvPr>
            <p:cNvSpPr/>
            <p:nvPr/>
          </p:nvSpPr>
          <p:spPr>
            <a:xfrm>
              <a:off x="6926168" y="2974625"/>
              <a:ext cx="4826559" cy="1794601"/>
            </a:xfrm>
            <a:prstGeom prst="rect">
              <a:avLst/>
            </a:prstGeom>
            <a:noFill/>
            <a:ln w="57150" cap="flat">
              <a:solidFill>
                <a:srgbClr val="D13B56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E28394"/>
                </a:solidFill>
                <a:uFillTx/>
                <a:latin typeface="Franklin Gothic Book"/>
              </a:endParaRPr>
            </a:p>
          </p:txBody>
        </p:sp>
        <p:cxnSp>
          <p:nvCxnSpPr>
            <p:cNvPr id="13" name="Straight Connector 16">
              <a:extLst>
                <a:ext uri="{FF2B5EF4-FFF2-40B4-BE49-F238E27FC236}">
                  <a16:creationId xmlns:a16="http://schemas.microsoft.com/office/drawing/2014/main" id="{28849449-0891-41F2-8FAB-477B0D6C2825}"/>
                </a:ext>
              </a:extLst>
            </p:cNvPr>
            <p:cNvCxnSpPr/>
            <p:nvPr/>
          </p:nvCxnSpPr>
          <p:spPr>
            <a:xfrm flipV="1">
              <a:off x="6636011" y="2974625"/>
              <a:ext cx="289115" cy="835378"/>
            </a:xfrm>
            <a:prstGeom prst="straightConnector1">
              <a:avLst/>
            </a:prstGeom>
            <a:noFill/>
            <a:ln w="6345" cap="flat">
              <a:solidFill>
                <a:srgbClr val="8C8D86"/>
              </a:solidFill>
              <a:prstDash val="solid"/>
              <a:miter/>
            </a:ln>
          </p:spPr>
        </p:cxnSp>
        <p:cxnSp>
          <p:nvCxnSpPr>
            <p:cNvPr id="14" name="Straight Connector 18">
              <a:extLst>
                <a:ext uri="{FF2B5EF4-FFF2-40B4-BE49-F238E27FC236}">
                  <a16:creationId xmlns:a16="http://schemas.microsoft.com/office/drawing/2014/main" id="{5D941C58-FA0A-4DE0-8E5D-81551012DC73}"/>
                </a:ext>
              </a:extLst>
            </p:cNvPr>
            <p:cNvCxnSpPr/>
            <p:nvPr/>
          </p:nvCxnSpPr>
          <p:spPr>
            <a:xfrm flipV="1">
              <a:off x="6637053" y="4769226"/>
              <a:ext cx="289115" cy="210038"/>
            </a:xfrm>
            <a:prstGeom prst="straightConnector1">
              <a:avLst/>
            </a:prstGeom>
            <a:noFill/>
            <a:ln w="6345" cap="flat">
              <a:solidFill>
                <a:srgbClr val="8C8D86"/>
              </a:solidFill>
              <a:prstDash val="solid"/>
              <a:miter/>
            </a:ln>
          </p:spPr>
        </p:cxnSp>
      </p:grpSp>
      <p:grpSp>
        <p:nvGrpSpPr>
          <p:cNvPr id="15" name="Group 32">
            <a:extLst>
              <a:ext uri="{FF2B5EF4-FFF2-40B4-BE49-F238E27FC236}">
                <a16:creationId xmlns:a16="http://schemas.microsoft.com/office/drawing/2014/main" id="{9B05C7E4-55F7-43FE-9BD6-A016537480B6}"/>
              </a:ext>
            </a:extLst>
          </p:cNvPr>
          <p:cNvGrpSpPr/>
          <p:nvPr/>
        </p:nvGrpSpPr>
        <p:grpSpPr>
          <a:xfrm>
            <a:off x="891146" y="2088773"/>
            <a:ext cx="9014859" cy="3270470"/>
            <a:chOff x="891146" y="2088773"/>
            <a:chExt cx="9014859" cy="3270470"/>
          </a:xfrm>
        </p:grpSpPr>
        <p:sp>
          <p:nvSpPr>
            <p:cNvPr id="16" name="Rectangle 26">
              <a:extLst>
                <a:ext uri="{FF2B5EF4-FFF2-40B4-BE49-F238E27FC236}">
                  <a16:creationId xmlns:a16="http://schemas.microsoft.com/office/drawing/2014/main" id="{3D763549-ED76-49C2-8E0A-8CEF262AA42B}"/>
                </a:ext>
              </a:extLst>
            </p:cNvPr>
            <p:cNvSpPr/>
            <p:nvPr/>
          </p:nvSpPr>
          <p:spPr>
            <a:xfrm>
              <a:off x="891146" y="2118518"/>
              <a:ext cx="3295369" cy="257129"/>
            </a:xfrm>
            <a:prstGeom prst="rect">
              <a:avLst/>
            </a:prstGeom>
            <a:noFill/>
            <a:ln w="38103" cap="flat">
              <a:solidFill>
                <a:srgbClr val="0070C0"/>
              </a:solidFill>
              <a:prstDash val="solid"/>
              <a:round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77A2BB"/>
                </a:solidFill>
                <a:uFillTx/>
                <a:latin typeface="Franklin Gothic Book"/>
              </a:endParaRPr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230FBD87-9EAC-4506-961F-9CB3E880550B}"/>
                </a:ext>
              </a:extLst>
            </p:cNvPr>
            <p:cNvSpPr/>
            <p:nvPr/>
          </p:nvSpPr>
          <p:spPr>
            <a:xfrm>
              <a:off x="6925126" y="5102114"/>
              <a:ext cx="2980879" cy="257129"/>
            </a:xfrm>
            <a:prstGeom prst="rect">
              <a:avLst/>
            </a:prstGeom>
            <a:noFill/>
            <a:ln w="38103" cap="flat">
              <a:solidFill>
                <a:srgbClr val="0070C0"/>
              </a:solidFill>
              <a:prstDash val="solid"/>
              <a:round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77A2BB"/>
                </a:solidFill>
                <a:uFillTx/>
                <a:latin typeface="Franklin Gothic Book"/>
              </a:endParaRPr>
            </a:p>
          </p:txBody>
        </p:sp>
        <p:cxnSp>
          <p:nvCxnSpPr>
            <p:cNvPr id="18" name="Straight Connector 29">
              <a:extLst>
                <a:ext uri="{FF2B5EF4-FFF2-40B4-BE49-F238E27FC236}">
                  <a16:creationId xmlns:a16="http://schemas.microsoft.com/office/drawing/2014/main" id="{DF830DBC-0996-4FA2-A4F5-24D675D834E7}"/>
                </a:ext>
              </a:extLst>
            </p:cNvPr>
            <p:cNvCxnSpPr/>
            <p:nvPr/>
          </p:nvCxnSpPr>
          <p:spPr>
            <a:xfrm>
              <a:off x="4186516" y="2088773"/>
              <a:ext cx="2738610" cy="3013341"/>
            </a:xfrm>
            <a:prstGeom prst="straightConnector1">
              <a:avLst/>
            </a:prstGeom>
            <a:noFill/>
            <a:ln w="6345" cap="flat">
              <a:solidFill>
                <a:srgbClr val="8C8D86"/>
              </a:solidFill>
              <a:prstDash val="solid"/>
              <a:miter/>
            </a:ln>
          </p:spPr>
        </p:cxnSp>
        <p:cxnSp>
          <p:nvCxnSpPr>
            <p:cNvPr id="19" name="Straight Connector 31">
              <a:extLst>
                <a:ext uri="{FF2B5EF4-FFF2-40B4-BE49-F238E27FC236}">
                  <a16:creationId xmlns:a16="http://schemas.microsoft.com/office/drawing/2014/main" id="{B96FA539-6017-4574-A6EB-97861BD8CB36}"/>
                </a:ext>
              </a:extLst>
            </p:cNvPr>
            <p:cNvCxnSpPr/>
            <p:nvPr/>
          </p:nvCxnSpPr>
          <p:spPr>
            <a:xfrm>
              <a:off x="4186516" y="2375647"/>
              <a:ext cx="2738610" cy="2983596"/>
            </a:xfrm>
            <a:prstGeom prst="straightConnector1">
              <a:avLst/>
            </a:prstGeom>
            <a:noFill/>
            <a:ln w="6345" cap="flat">
              <a:solidFill>
                <a:srgbClr val="8C8D86"/>
              </a:solidFill>
              <a:prstDash val="solid"/>
              <a:miter/>
            </a:ln>
          </p:spPr>
        </p:cxnSp>
      </p:grpSp>
      <p:grpSp>
        <p:nvGrpSpPr>
          <p:cNvPr id="20" name="Group 36">
            <a:extLst>
              <a:ext uri="{FF2B5EF4-FFF2-40B4-BE49-F238E27FC236}">
                <a16:creationId xmlns:a16="http://schemas.microsoft.com/office/drawing/2014/main" id="{A9F796F2-C0AA-4648-8931-074F06038E35}"/>
              </a:ext>
            </a:extLst>
          </p:cNvPr>
          <p:cNvGrpSpPr/>
          <p:nvPr/>
        </p:nvGrpSpPr>
        <p:grpSpPr>
          <a:xfrm>
            <a:off x="6925126" y="2375647"/>
            <a:ext cx="1809679" cy="2694234"/>
            <a:chOff x="6925126" y="2375647"/>
            <a:chExt cx="1809679" cy="2694234"/>
          </a:xfrm>
        </p:grpSpPr>
        <p:sp>
          <p:nvSpPr>
            <p:cNvPr id="21" name="Rectangle 33">
              <a:extLst>
                <a:ext uri="{FF2B5EF4-FFF2-40B4-BE49-F238E27FC236}">
                  <a16:creationId xmlns:a16="http://schemas.microsoft.com/office/drawing/2014/main" id="{D5D7820D-5335-4F59-84BF-17029BA345A8}"/>
                </a:ext>
              </a:extLst>
            </p:cNvPr>
            <p:cNvSpPr/>
            <p:nvPr/>
          </p:nvSpPr>
          <p:spPr>
            <a:xfrm>
              <a:off x="6925126" y="2375647"/>
              <a:ext cx="1809679" cy="246037"/>
            </a:xfrm>
            <a:prstGeom prst="rect">
              <a:avLst/>
            </a:prstGeom>
            <a:noFill/>
            <a:ln w="38103" cap="flat">
              <a:solidFill>
                <a:srgbClr val="FFC000"/>
              </a:solidFill>
              <a:prstDash val="solid"/>
              <a:round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E6C069"/>
                </a:solidFill>
                <a:uFillTx/>
                <a:latin typeface="Franklin Gothic Book"/>
              </a:endParaRPr>
            </a:p>
          </p:txBody>
        </p:sp>
        <p:sp>
          <p:nvSpPr>
            <p:cNvPr id="22" name="Rectangle 34">
              <a:extLst>
                <a:ext uri="{FF2B5EF4-FFF2-40B4-BE49-F238E27FC236}">
                  <a16:creationId xmlns:a16="http://schemas.microsoft.com/office/drawing/2014/main" id="{C285F20E-FD92-4700-938B-C6FE9A2F3ECF}"/>
                </a:ext>
              </a:extLst>
            </p:cNvPr>
            <p:cNvSpPr/>
            <p:nvPr/>
          </p:nvSpPr>
          <p:spPr>
            <a:xfrm>
              <a:off x="6925126" y="2673970"/>
              <a:ext cx="1809679" cy="246037"/>
            </a:xfrm>
            <a:prstGeom prst="rect">
              <a:avLst/>
            </a:prstGeom>
            <a:noFill/>
            <a:ln w="38103" cap="flat">
              <a:solidFill>
                <a:srgbClr val="FFC000"/>
              </a:solidFill>
              <a:prstDash val="solid"/>
              <a:round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E6C069"/>
                </a:solidFill>
                <a:uFillTx/>
                <a:latin typeface="Franklin Gothic Book"/>
              </a:endParaRPr>
            </a:p>
          </p:txBody>
        </p:sp>
        <p:sp>
          <p:nvSpPr>
            <p:cNvPr id="23" name="Rectangle 35">
              <a:extLst>
                <a:ext uri="{FF2B5EF4-FFF2-40B4-BE49-F238E27FC236}">
                  <a16:creationId xmlns:a16="http://schemas.microsoft.com/office/drawing/2014/main" id="{DF65926D-30C1-438D-8BE9-C1D067146AF5}"/>
                </a:ext>
              </a:extLst>
            </p:cNvPr>
            <p:cNvSpPr/>
            <p:nvPr/>
          </p:nvSpPr>
          <p:spPr>
            <a:xfrm>
              <a:off x="6925126" y="4823844"/>
              <a:ext cx="1809679" cy="246037"/>
            </a:xfrm>
            <a:prstGeom prst="rect">
              <a:avLst/>
            </a:prstGeom>
            <a:noFill/>
            <a:ln w="38103" cap="flat">
              <a:solidFill>
                <a:srgbClr val="FFC000"/>
              </a:solidFill>
              <a:prstDash val="solid"/>
              <a:round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E6C069"/>
                </a:solidFill>
                <a:uFillTx/>
                <a:latin typeface="Franklin Gothic Book"/>
              </a:endParaRPr>
            </a:p>
          </p:txBody>
        </p:sp>
      </p:grpSp>
      <p:sp>
        <p:nvSpPr>
          <p:cNvPr id="24" name="Rectangle 37">
            <a:extLst>
              <a:ext uri="{FF2B5EF4-FFF2-40B4-BE49-F238E27FC236}">
                <a16:creationId xmlns:a16="http://schemas.microsoft.com/office/drawing/2014/main" id="{395754C9-D1A2-4CEF-8ECE-83E9DB7307E7}"/>
              </a:ext>
            </a:extLst>
          </p:cNvPr>
          <p:cNvSpPr/>
          <p:nvPr/>
        </p:nvSpPr>
        <p:spPr>
          <a:xfrm>
            <a:off x="6925126" y="1135785"/>
            <a:ext cx="3178097" cy="637931"/>
          </a:xfrm>
          <a:prstGeom prst="rect">
            <a:avLst/>
          </a:prstGeom>
          <a:noFill/>
          <a:ln w="38103" cap="flat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Franklin Gothic Book"/>
            </a:endParaRPr>
          </a:p>
        </p:txBody>
      </p:sp>
      <p:grpSp>
        <p:nvGrpSpPr>
          <p:cNvPr id="25" name="Group 46">
            <a:extLst>
              <a:ext uri="{FF2B5EF4-FFF2-40B4-BE49-F238E27FC236}">
                <a16:creationId xmlns:a16="http://schemas.microsoft.com/office/drawing/2014/main" id="{B6479094-2C79-4E40-8E84-2DB8886607C9}"/>
              </a:ext>
            </a:extLst>
          </p:cNvPr>
          <p:cNvGrpSpPr/>
          <p:nvPr/>
        </p:nvGrpSpPr>
        <p:grpSpPr>
          <a:xfrm>
            <a:off x="8390552" y="2920008"/>
            <a:ext cx="2110710" cy="3325901"/>
            <a:chOff x="8390552" y="2920008"/>
            <a:chExt cx="2110710" cy="3325901"/>
          </a:xfrm>
        </p:grpSpPr>
        <p:cxnSp>
          <p:nvCxnSpPr>
            <p:cNvPr id="26" name="Straight Arrow Connector 41">
              <a:extLst>
                <a:ext uri="{FF2B5EF4-FFF2-40B4-BE49-F238E27FC236}">
                  <a16:creationId xmlns:a16="http://schemas.microsoft.com/office/drawing/2014/main" id="{903F83ED-A54C-4709-951A-576FEA5F1814}"/>
                </a:ext>
              </a:extLst>
            </p:cNvPr>
            <p:cNvCxnSpPr/>
            <p:nvPr/>
          </p:nvCxnSpPr>
          <p:spPr>
            <a:xfrm flipH="1">
              <a:off x="9368119" y="2920008"/>
              <a:ext cx="735104" cy="0"/>
            </a:xfrm>
            <a:prstGeom prst="straightConnector1">
              <a:avLst/>
            </a:prstGeom>
            <a:noFill/>
            <a:ln w="38103" cap="flat">
              <a:solidFill>
                <a:srgbClr val="00B050"/>
              </a:solidFill>
              <a:prstDash val="solid"/>
              <a:miter/>
              <a:tailEnd type="arrow"/>
            </a:ln>
          </p:spPr>
        </p:cxnSp>
        <p:cxnSp>
          <p:nvCxnSpPr>
            <p:cNvPr id="27" name="Straight Arrow Connector 42">
              <a:extLst>
                <a:ext uri="{FF2B5EF4-FFF2-40B4-BE49-F238E27FC236}">
                  <a16:creationId xmlns:a16="http://schemas.microsoft.com/office/drawing/2014/main" id="{436F57E8-28BB-4A07-812D-5DBC63189C75}"/>
                </a:ext>
              </a:extLst>
            </p:cNvPr>
            <p:cNvCxnSpPr/>
            <p:nvPr/>
          </p:nvCxnSpPr>
          <p:spPr>
            <a:xfrm flipH="1">
              <a:off x="9766148" y="5119350"/>
              <a:ext cx="735114" cy="0"/>
            </a:xfrm>
            <a:prstGeom prst="straightConnector1">
              <a:avLst/>
            </a:prstGeom>
            <a:noFill/>
            <a:ln w="38103" cap="flat">
              <a:solidFill>
                <a:srgbClr val="00B050"/>
              </a:solidFill>
              <a:prstDash val="solid"/>
              <a:miter/>
              <a:tailEnd type="arrow"/>
            </a:ln>
          </p:spPr>
        </p:cxnSp>
        <p:cxnSp>
          <p:nvCxnSpPr>
            <p:cNvPr id="28" name="Straight Arrow Connector 43">
              <a:extLst>
                <a:ext uri="{FF2B5EF4-FFF2-40B4-BE49-F238E27FC236}">
                  <a16:creationId xmlns:a16="http://schemas.microsoft.com/office/drawing/2014/main" id="{7E927B45-3967-4752-B619-ED7A3DEBE358}"/>
                </a:ext>
              </a:extLst>
            </p:cNvPr>
            <p:cNvCxnSpPr/>
            <p:nvPr/>
          </p:nvCxnSpPr>
          <p:spPr>
            <a:xfrm flipH="1">
              <a:off x="8390552" y="5492873"/>
              <a:ext cx="735105" cy="0"/>
            </a:xfrm>
            <a:prstGeom prst="straightConnector1">
              <a:avLst/>
            </a:prstGeom>
            <a:noFill/>
            <a:ln w="38103" cap="flat">
              <a:solidFill>
                <a:srgbClr val="00B050"/>
              </a:solidFill>
              <a:prstDash val="solid"/>
              <a:miter/>
              <a:tailEnd type="arrow"/>
            </a:ln>
          </p:spPr>
        </p:cxnSp>
        <p:cxnSp>
          <p:nvCxnSpPr>
            <p:cNvPr id="29" name="Straight Arrow Connector 44">
              <a:extLst>
                <a:ext uri="{FF2B5EF4-FFF2-40B4-BE49-F238E27FC236}">
                  <a16:creationId xmlns:a16="http://schemas.microsoft.com/office/drawing/2014/main" id="{DC5129F0-F25E-46BA-9110-60E81E50778C}"/>
                </a:ext>
              </a:extLst>
            </p:cNvPr>
            <p:cNvCxnSpPr/>
            <p:nvPr/>
          </p:nvCxnSpPr>
          <p:spPr>
            <a:xfrm flipH="1">
              <a:off x="9208547" y="5804848"/>
              <a:ext cx="735104" cy="0"/>
            </a:xfrm>
            <a:prstGeom prst="straightConnector1">
              <a:avLst/>
            </a:prstGeom>
            <a:noFill/>
            <a:ln w="38103" cap="flat">
              <a:solidFill>
                <a:srgbClr val="00B050"/>
              </a:solidFill>
              <a:prstDash val="solid"/>
              <a:miter/>
              <a:tailEnd type="arrow"/>
            </a:ln>
          </p:spPr>
        </p:cxnSp>
        <p:cxnSp>
          <p:nvCxnSpPr>
            <p:cNvPr id="30" name="Straight Arrow Connector 45">
              <a:extLst>
                <a:ext uri="{FF2B5EF4-FFF2-40B4-BE49-F238E27FC236}">
                  <a16:creationId xmlns:a16="http://schemas.microsoft.com/office/drawing/2014/main" id="{C35A8E37-6821-46E9-9E6A-A395E5F147DB}"/>
                </a:ext>
              </a:extLst>
            </p:cNvPr>
            <p:cNvCxnSpPr/>
            <p:nvPr/>
          </p:nvCxnSpPr>
          <p:spPr>
            <a:xfrm flipH="1">
              <a:off x="8633014" y="6245909"/>
              <a:ext cx="735105" cy="0"/>
            </a:xfrm>
            <a:prstGeom prst="straightConnector1">
              <a:avLst/>
            </a:prstGeom>
            <a:noFill/>
            <a:ln w="38103" cap="flat">
              <a:solidFill>
                <a:srgbClr val="00B050"/>
              </a:solidFill>
              <a:prstDash val="solid"/>
              <a:miter/>
              <a:tailEnd type="arrow"/>
            </a:ln>
          </p:spPr>
        </p:cxnSp>
      </p:grpSp>
    </p:spTree>
    <p:extLst>
      <p:ext uri="{BB962C8B-B14F-4D97-AF65-F5344CB8AC3E}">
        <p14:creationId xmlns:p14="http://schemas.microsoft.com/office/powerpoint/2010/main" val="2742412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4" grpId="2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4A835-8B8E-4E32-B493-22B297DAE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Functions, packages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2FD82-777E-4327-9224-DAFC5C3D02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1995415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AC5C2-5D2D-4A0E-A1F8-B6426DA8ED8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60518-4546-4CEB-94F6-909BFA5E4D8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en-GB" sz="2400" dirty="0"/>
              <a:t>  Functions are R commands that do things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2400" dirty="0"/>
              <a:t>  mean(), read.csv(), plot(), c()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GB" sz="2400" dirty="0"/>
              <a:t>  Functions let you share functionality with others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GB" sz="2400" dirty="0"/>
              <a:t>  It reduces the length of your scripts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GB" sz="2400" dirty="0"/>
              <a:t>  They are faster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GB" sz="2400" dirty="0"/>
              <a:t>  They will make you write better code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GB" sz="2400" dirty="0"/>
              <a:t>  They are easier to share and will run consistently, making them more  reproducible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6800-0AF6-41EF-84E4-FAB988F6984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Functions</a:t>
            </a: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4E83EA72-3C51-4D2E-B24C-DF3E3004820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549158" y="2476496"/>
            <a:ext cx="9745428" cy="3695703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4" name="Group 16">
            <a:extLst>
              <a:ext uri="{FF2B5EF4-FFF2-40B4-BE49-F238E27FC236}">
                <a16:creationId xmlns:a16="http://schemas.microsoft.com/office/drawing/2014/main" id="{21B290FC-F2D7-4278-A1C7-A0E98D51F30E}"/>
              </a:ext>
            </a:extLst>
          </p:cNvPr>
          <p:cNvGrpSpPr/>
          <p:nvPr/>
        </p:nvGrpSpPr>
        <p:grpSpPr>
          <a:xfrm>
            <a:off x="2982900" y="1081598"/>
            <a:ext cx="6833546" cy="4502480"/>
            <a:chOff x="2982900" y="1081598"/>
            <a:chExt cx="6833546" cy="4502480"/>
          </a:xfrm>
        </p:grpSpPr>
        <p:cxnSp>
          <p:nvCxnSpPr>
            <p:cNvPr id="5" name="Straight Arrow Connector 9">
              <a:extLst>
                <a:ext uri="{FF2B5EF4-FFF2-40B4-BE49-F238E27FC236}">
                  <a16:creationId xmlns:a16="http://schemas.microsoft.com/office/drawing/2014/main" id="{ADEF569F-1FFB-4A74-B402-2E94E22D7AD2}"/>
                </a:ext>
              </a:extLst>
            </p:cNvPr>
            <p:cNvCxnSpPr/>
            <p:nvPr/>
          </p:nvCxnSpPr>
          <p:spPr>
            <a:xfrm flipH="1">
              <a:off x="2982900" y="1452231"/>
              <a:ext cx="2672179" cy="1819931"/>
            </a:xfrm>
            <a:prstGeom prst="straightConnector1">
              <a:avLst/>
            </a:prstGeom>
            <a:noFill/>
            <a:ln w="76196" cap="flat">
              <a:solidFill>
                <a:schemeClr val="accent3"/>
              </a:solidFill>
              <a:prstDash val="solid"/>
              <a:miter/>
              <a:tailEnd type="arrow"/>
            </a:ln>
          </p:spPr>
        </p:cxnSp>
        <p:sp>
          <p:nvSpPr>
            <p:cNvPr id="6" name="TextBox 10">
              <a:extLst>
                <a:ext uri="{FF2B5EF4-FFF2-40B4-BE49-F238E27FC236}">
                  <a16:creationId xmlns:a16="http://schemas.microsoft.com/office/drawing/2014/main" id="{72CDC4EA-C8AC-48AF-B3DC-138CCD394FDA}"/>
                </a:ext>
              </a:extLst>
            </p:cNvPr>
            <p:cNvSpPr txBox="1"/>
            <p:nvPr/>
          </p:nvSpPr>
          <p:spPr>
            <a:xfrm>
              <a:off x="5873246" y="1081598"/>
              <a:ext cx="93006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400" b="0" i="0" u="none" strike="noStrike" kern="1200" cap="none" spc="0" baseline="0" dirty="0">
                  <a:solidFill>
                    <a:schemeClr val="accent2"/>
                  </a:solidFill>
                  <a:uFillTx/>
                </a:rPr>
                <a:t>Name</a:t>
              </a:r>
            </a:p>
          </p:txBody>
        </p:sp>
        <p:cxnSp>
          <p:nvCxnSpPr>
            <p:cNvPr id="7" name="Straight Arrow Connector 11">
              <a:extLst>
                <a:ext uri="{FF2B5EF4-FFF2-40B4-BE49-F238E27FC236}">
                  <a16:creationId xmlns:a16="http://schemas.microsoft.com/office/drawing/2014/main" id="{1DB038A7-25D3-47B3-AF2F-DF30C22D97D1}"/>
                </a:ext>
              </a:extLst>
            </p:cNvPr>
            <p:cNvCxnSpPr/>
            <p:nvPr/>
          </p:nvCxnSpPr>
          <p:spPr>
            <a:xfrm flipH="1">
              <a:off x="5641756" y="1471287"/>
              <a:ext cx="2672179" cy="1819922"/>
            </a:xfrm>
            <a:prstGeom prst="straightConnector1">
              <a:avLst/>
            </a:prstGeom>
            <a:noFill/>
            <a:ln w="76196" cap="flat">
              <a:solidFill>
                <a:schemeClr val="accent3"/>
              </a:solidFill>
              <a:prstDash val="solid"/>
              <a:miter/>
              <a:tailEnd type="arrow"/>
            </a:ln>
          </p:spPr>
        </p:cxnSp>
        <p:sp>
          <p:nvSpPr>
            <p:cNvPr id="8" name="TextBox 12">
              <a:extLst>
                <a:ext uri="{FF2B5EF4-FFF2-40B4-BE49-F238E27FC236}">
                  <a16:creationId xmlns:a16="http://schemas.microsoft.com/office/drawing/2014/main" id="{0A2280C7-73D7-4FCC-A4EF-88E6D556B5E2}"/>
                </a:ext>
              </a:extLst>
            </p:cNvPr>
            <p:cNvSpPr txBox="1"/>
            <p:nvPr/>
          </p:nvSpPr>
          <p:spPr>
            <a:xfrm>
              <a:off x="8358996" y="1081598"/>
              <a:ext cx="1457450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400" b="0" i="0" u="none" strike="noStrike" kern="1200" cap="none" spc="0" baseline="0" dirty="0">
                  <a:solidFill>
                    <a:schemeClr val="accent2"/>
                  </a:solidFill>
                  <a:uFillTx/>
                </a:rPr>
                <a:t>Arguments</a:t>
              </a:r>
            </a:p>
          </p:txBody>
        </p:sp>
        <p:cxnSp>
          <p:nvCxnSpPr>
            <p:cNvPr id="9" name="Straight Arrow Connector 13">
              <a:extLst>
                <a:ext uri="{FF2B5EF4-FFF2-40B4-BE49-F238E27FC236}">
                  <a16:creationId xmlns:a16="http://schemas.microsoft.com/office/drawing/2014/main" id="{74454A25-5D28-4FE0-B71C-B55D35127771}"/>
                </a:ext>
              </a:extLst>
            </p:cNvPr>
            <p:cNvCxnSpPr/>
            <p:nvPr/>
          </p:nvCxnSpPr>
          <p:spPr>
            <a:xfrm flipH="1" flipV="1">
              <a:off x="4164305" y="4076696"/>
              <a:ext cx="2058132" cy="1111929"/>
            </a:xfrm>
            <a:prstGeom prst="straightConnector1">
              <a:avLst/>
            </a:prstGeom>
            <a:noFill/>
            <a:ln w="76196" cap="flat">
              <a:solidFill>
                <a:schemeClr val="accent3"/>
              </a:solidFill>
              <a:prstDash val="solid"/>
              <a:miter/>
              <a:tailEnd type="arrow"/>
            </a:ln>
          </p:spPr>
        </p:cxnSp>
        <p:sp>
          <p:nvSpPr>
            <p:cNvPr id="10" name="TextBox 15">
              <a:extLst>
                <a:ext uri="{FF2B5EF4-FFF2-40B4-BE49-F238E27FC236}">
                  <a16:creationId xmlns:a16="http://schemas.microsoft.com/office/drawing/2014/main" id="{66770BA1-35CF-4972-89B7-9CD417CC0E73}"/>
                </a:ext>
              </a:extLst>
            </p:cNvPr>
            <p:cNvSpPr txBox="1"/>
            <p:nvPr/>
          </p:nvSpPr>
          <p:spPr>
            <a:xfrm>
              <a:off x="6444727" y="5122413"/>
              <a:ext cx="210044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400" b="0" i="0" u="none" strike="noStrike" kern="1200" cap="none" spc="0" baseline="0" dirty="0">
                  <a:solidFill>
                    <a:schemeClr val="accent2"/>
                  </a:solidFill>
                  <a:uFillTx/>
                </a:rPr>
                <a:t>Returned object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E8AE-E97E-46B0-97E5-ADF5D97C7DD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Packages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758E20-9168-41F6-8A35-F8BFCAB857CE}"/>
              </a:ext>
            </a:extLst>
          </p:cNvPr>
          <p:cNvSpPr txBox="1"/>
          <p:nvPr/>
        </p:nvSpPr>
        <p:spPr>
          <a:xfrm>
            <a:off x="647076" y="2253098"/>
            <a:ext cx="7486271" cy="41549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457200" marR="0" lvl="0" indent="-4572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Packages are collections of R functions that are connected by a common theme</a:t>
            </a:r>
          </a:p>
          <a:p>
            <a:pPr marL="457200" marR="0" lvl="0" indent="-4572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They are easy to share</a:t>
            </a:r>
          </a:p>
          <a:p>
            <a:pPr marL="457200" marR="0" lvl="0" indent="-4572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They are well documented, and often contain ‘vignettes’</a:t>
            </a:r>
          </a:p>
          <a:p>
            <a:pPr marL="457200" marR="0" lvl="0" indent="-4572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‘Published’ packages are put on CRAN</a:t>
            </a:r>
          </a:p>
          <a:p>
            <a:pPr marL="457200" marR="0" lvl="0" indent="-4572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Packages can also be shared via GitHub </a:t>
            </a:r>
          </a:p>
          <a:p>
            <a:pPr marL="457200" marR="0" lvl="0" indent="-4572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Packages are not as hard to write as you might think</a:t>
            </a:r>
          </a:p>
          <a:p>
            <a:pPr marL="457200" marR="0" lvl="0" indent="-4572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Having an R packages can help your reputation as a reproducible researcher</a:t>
            </a:r>
          </a:p>
          <a:p>
            <a:pPr marL="457200" marR="0" lvl="0" indent="-4572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C000"/>
                </a:solidFill>
                <a:uFillTx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https://hilaryparker.com/2014/04/29/writing-an-r-package-from-scratch/</a:t>
            </a:r>
            <a:r>
              <a:rPr lang="en-GB" sz="2400" b="0" i="0" u="none" strike="noStrike" kern="1200" cap="none" spc="0" baseline="0" dirty="0">
                <a:solidFill>
                  <a:srgbClr val="FFC000"/>
                </a:solidFill>
                <a:uFillTx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50256-749C-4458-8A10-E2603BBAB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79" t="12506" r="54211" b="6938"/>
          <a:stretch/>
        </p:blipFill>
        <p:spPr>
          <a:xfrm>
            <a:off x="8773152" y="2084832"/>
            <a:ext cx="2902293" cy="4323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974E0-F90B-4A2D-8DFD-79A0529C1FE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Course 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94E0C-8FA2-4597-B791-1829960B41D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56360" y="1803559"/>
            <a:ext cx="9601200" cy="20521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800" dirty="0"/>
              <a:t>   Know what reproducibility is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800" dirty="0"/>
              <a:t>   Know why reproducibility is important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800" dirty="0"/>
              <a:t>   Know how to implement reproducibility</a:t>
            </a:r>
            <a:br>
              <a:rPr lang="en-GB" sz="2800" dirty="0"/>
            </a:br>
            <a:r>
              <a:rPr lang="en-GB" sz="2800" dirty="0"/>
              <a:t>     in your own work</a:t>
            </a:r>
          </a:p>
          <a:p>
            <a:pPr lvl="0"/>
            <a:endParaRPr lang="en-GB" sz="2800" dirty="0"/>
          </a:p>
          <a:p>
            <a:pPr marL="0" lvl="0" indent="0">
              <a:buNone/>
            </a:pPr>
            <a:endParaRPr lang="en-GB" sz="2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DF5BB43-9E6F-4DFD-BFBF-AAC15BF4BF35}"/>
              </a:ext>
            </a:extLst>
          </p:cNvPr>
          <p:cNvSpPr txBox="1"/>
          <p:nvPr/>
        </p:nvSpPr>
        <p:spPr>
          <a:xfrm>
            <a:off x="1295400" y="4266196"/>
            <a:ext cx="9601200" cy="128045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457200" marR="0" lvl="0" indent="-457200" algn="l" defTabSz="914400" rtl="0" fontAlgn="auto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You wont be an expert in reproducibility</a:t>
            </a:r>
          </a:p>
          <a:p>
            <a:pPr marL="457200" marR="0" lvl="0" indent="-457200" algn="l" defTabSz="914400" rtl="0" fontAlgn="auto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0" cap="none" spc="0" baseline="0" dirty="0">
                <a:solidFill>
                  <a:srgbClr val="FFFFFF"/>
                </a:solidFill>
                <a:uFillTx/>
              </a:rPr>
              <a:t>This is a course about reproducibility not about R</a:t>
            </a:r>
            <a:endParaRPr lang="en-GB" sz="2800" b="0" i="0" u="none" strike="noStrike" kern="1200" cap="none" spc="0" baseline="0" dirty="0">
              <a:solidFill>
                <a:srgbClr val="FFFFFF"/>
              </a:solidFill>
              <a:uFillTx/>
            </a:endParaRPr>
          </a:p>
          <a:p>
            <a:pPr marL="457200" marR="0" lvl="0" indent="-457200" algn="l" defTabSz="914400" rtl="0" fontAlgn="auto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800" b="0" i="0" u="none" strike="noStrike" kern="1200" cap="none" spc="0" baseline="0" dirty="0">
              <a:solidFill>
                <a:srgbClr val="FFFFFF"/>
              </a:solidFill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C293-3F89-4E17-B1DF-60EDE6C38C0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Unit tests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A3F059-98D3-49F3-BBF8-AB451022AD6E}"/>
              </a:ext>
            </a:extLst>
          </p:cNvPr>
          <p:cNvSpPr txBox="1"/>
          <p:nvPr/>
        </p:nvSpPr>
        <p:spPr>
          <a:xfrm>
            <a:off x="1946487" y="3783514"/>
            <a:ext cx="8717871" cy="26776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How do you know your code works today, the same way as yesterday?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How do you know Hadley hasn’t broken your package?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How do you know if you need to make updates for the latest version of R?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Answer: Unit tests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000000"/>
                </a:solidFill>
                <a:uFillTx/>
                <a:hlinkClick r:id="rId2"/>
              </a:rPr>
              <a:t>http://r-pkgs.had.co.nz/tests.html</a:t>
            </a:r>
            <a:r>
              <a:rPr lang="en-GB" sz="2400" b="0" i="0" u="none" strike="noStrike" kern="1200" cap="none" spc="0" baseline="0" dirty="0">
                <a:solidFill>
                  <a:srgbClr val="000000"/>
                </a:solidFill>
                <a:uFillTx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BA31E9-D992-4449-9F71-2C7053F42228}"/>
              </a:ext>
            </a:extLst>
          </p:cNvPr>
          <p:cNvSpPr txBox="1"/>
          <p:nvPr/>
        </p:nvSpPr>
        <p:spPr>
          <a:xfrm>
            <a:off x="1301416" y="2084832"/>
            <a:ext cx="95891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800" b="1" i="0" u="none" strike="noStrike" kern="1200" cap="none" spc="0" baseline="0" dirty="0">
                <a:solidFill>
                  <a:srgbClr val="FFFFFF"/>
                </a:solidFill>
                <a:uFillTx/>
              </a:rPr>
              <a:t>“</a:t>
            </a:r>
            <a:r>
              <a:rPr lang="en-GB" sz="1800" b="1" i="0" u="none" strike="noStrike" kern="1200" cap="none" spc="0" baseline="0" dirty="0">
                <a:solidFill>
                  <a:schemeClr val="accent2"/>
                </a:solidFill>
                <a:uFillTx/>
              </a:rPr>
              <a:t>UNIT TESTING</a:t>
            </a:r>
            <a:r>
              <a:rPr lang="en-GB" sz="1800" b="0" i="0" u="none" strike="noStrike" kern="1200" cap="none" spc="0" baseline="0" dirty="0">
                <a:solidFill>
                  <a:schemeClr val="accent2"/>
                </a:solidFill>
                <a:uFillTx/>
              </a:rPr>
              <a:t> </a:t>
            </a:r>
            <a:r>
              <a:rPr lang="en-GB" sz="1800" b="0" i="0" u="none" strike="noStrike" kern="1200" cap="none" spc="0" baseline="0" dirty="0">
                <a:solidFill>
                  <a:srgbClr val="FFFFFF"/>
                </a:solidFill>
                <a:uFillTx/>
              </a:rPr>
              <a:t>is a level of software </a:t>
            </a:r>
            <a:r>
              <a:rPr lang="en-GB" sz="1800" b="1" i="0" u="none" strike="noStrike" kern="1200" cap="none" spc="0" baseline="0" dirty="0">
                <a:solidFill>
                  <a:schemeClr val="accent2"/>
                </a:solidFill>
                <a:uFillTx/>
              </a:rPr>
              <a:t>testing</a:t>
            </a:r>
            <a:r>
              <a:rPr lang="en-GB" sz="1800" b="0" i="0" u="none" strike="noStrike" kern="1200" cap="none" spc="0" baseline="0" dirty="0">
                <a:solidFill>
                  <a:srgbClr val="FFFFFF"/>
                </a:solidFill>
                <a:uFillTx/>
              </a:rPr>
              <a:t> where individual </a:t>
            </a:r>
            <a:r>
              <a:rPr lang="en-GB" sz="1800" b="1" i="0" u="none" strike="noStrike" kern="1200" cap="none" spc="0" baseline="0" dirty="0">
                <a:solidFill>
                  <a:schemeClr val="accent2"/>
                </a:solidFill>
                <a:uFillTx/>
              </a:rPr>
              <a:t>units</a:t>
            </a:r>
            <a:r>
              <a:rPr lang="en-GB" sz="1800" b="0" i="0" u="none" strike="noStrike" kern="1200" cap="none" spc="0" baseline="0" dirty="0">
                <a:solidFill>
                  <a:srgbClr val="FFFFFF"/>
                </a:solidFill>
                <a:uFillTx/>
              </a:rPr>
              <a:t>/ components of a software are </a:t>
            </a:r>
            <a:r>
              <a:rPr lang="en-GB" sz="1800" b="1" i="0" u="none" strike="noStrike" kern="1200" cap="none" spc="0" baseline="0" dirty="0">
                <a:solidFill>
                  <a:schemeClr val="accent2"/>
                </a:solidFill>
                <a:uFillTx/>
              </a:rPr>
              <a:t>tested</a:t>
            </a:r>
            <a:r>
              <a:rPr lang="en-GB" sz="1800" b="0" i="0" u="none" strike="noStrike" kern="1200" cap="none" spc="0" baseline="0" dirty="0">
                <a:solidFill>
                  <a:srgbClr val="FFFFFF"/>
                </a:solidFill>
                <a:uFillTx/>
              </a:rPr>
              <a:t>. The purpose is to validate that each </a:t>
            </a:r>
            <a:r>
              <a:rPr lang="en-GB" sz="1800" b="1" i="0" u="none" strike="noStrike" kern="1200" cap="none" spc="0" baseline="0" dirty="0">
                <a:solidFill>
                  <a:schemeClr val="accent2"/>
                </a:solidFill>
                <a:uFillTx/>
              </a:rPr>
              <a:t>unit</a:t>
            </a:r>
            <a:r>
              <a:rPr lang="en-GB" sz="1800" b="0" i="0" u="none" strike="noStrike" kern="1200" cap="none" spc="0" baseline="0" dirty="0">
                <a:solidFill>
                  <a:srgbClr val="FFFFFF"/>
                </a:solidFill>
                <a:uFillTx/>
              </a:rPr>
              <a:t> of the software performs as designed. A </a:t>
            </a:r>
            <a:r>
              <a:rPr lang="en-GB" sz="1800" b="1" i="0" u="none" strike="noStrike" kern="1200" cap="none" spc="0" baseline="0" dirty="0">
                <a:solidFill>
                  <a:schemeClr val="accent2"/>
                </a:solidFill>
                <a:uFillTx/>
              </a:rPr>
              <a:t>unit</a:t>
            </a:r>
            <a:r>
              <a:rPr lang="en-GB" sz="1800" b="0" i="0" u="none" strike="noStrike" kern="1200" cap="none" spc="0" baseline="0" dirty="0">
                <a:solidFill>
                  <a:srgbClr val="FFFFFF"/>
                </a:solidFill>
                <a:uFillTx/>
              </a:rPr>
              <a:t> is the smallest testable part of any software. It usually has one or a few inputs and usually a single output.” - Google</a:t>
            </a:r>
          </a:p>
          <a:p>
            <a:pPr algn="just"/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CA812-C7DB-4533-B990-B13C75ADEA8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Licenses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445CD-2176-4A67-8489-BFC0E7AB11B3}"/>
              </a:ext>
            </a:extLst>
          </p:cNvPr>
          <p:cNvSpPr txBox="1"/>
          <p:nvPr/>
        </p:nvSpPr>
        <p:spPr>
          <a:xfrm>
            <a:off x="1118585" y="2171699"/>
            <a:ext cx="10617692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I share an R package online. You want to use it in your research. Are you allowed to do that? Do you need to credit me?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98D286-6B98-4A30-B381-D3A0A39AA3D9}"/>
              </a:ext>
            </a:extLst>
          </p:cNvPr>
          <p:cNvSpPr txBox="1"/>
          <p:nvPr/>
        </p:nvSpPr>
        <p:spPr>
          <a:xfrm>
            <a:off x="2521819" y="3888606"/>
            <a:ext cx="87909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dirty="0">
                <a:solidFill>
                  <a:srgbClr val="FFFFFF"/>
                </a:solidFill>
              </a:rPr>
              <a:t>Licenses dictate what you can and cannot do</a:t>
            </a:r>
          </a:p>
          <a:p>
            <a:pPr marL="457200" lvl="0" indent="-457200"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dirty="0">
                <a:solidFill>
                  <a:srgbClr val="FFFFFF"/>
                </a:solidFill>
              </a:rPr>
              <a:t>The ensure people get credit</a:t>
            </a:r>
          </a:p>
          <a:p>
            <a:pPr marL="457200" lvl="0" indent="-457200"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dirty="0">
                <a:solidFill>
                  <a:srgbClr val="FFFFFF"/>
                </a:solidFill>
              </a:rPr>
              <a:t>They protect your work financially</a:t>
            </a:r>
          </a:p>
          <a:p>
            <a:pPr marL="457200" lvl="0" indent="-457200">
              <a:buClr>
                <a:schemeClr val="accent2"/>
              </a:buClr>
              <a:buSzPct val="100000"/>
              <a:buFont typeface="Wingdings" panose="05000000000000000000" pitchFamily="2" charset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dirty="0">
                <a:solidFill>
                  <a:srgbClr val="FFFFFF"/>
                </a:solidFill>
              </a:rPr>
              <a:t>They can restrict what people can do with your code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endParaRPr lang="en-GB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99122-8D8F-495E-8E95-52C11371EBE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Licenses</a:t>
            </a:r>
          </a:p>
        </p:txBody>
      </p:sp>
      <p:pic>
        <p:nvPicPr>
          <p:cNvPr id="3" name="Picture 2" descr="https://www.wur.nl/upload_mm/e/f/c/0527e0fb-5053-4045-8ee0-95d91f127f76_Creative%20commons%20licences.jpg">
            <a:extLst>
              <a:ext uri="{FF2B5EF4-FFF2-40B4-BE49-F238E27FC236}">
                <a16:creationId xmlns:a16="http://schemas.microsoft.com/office/drawing/2014/main" id="{63B45E0F-4B80-4942-8022-7FEF7C6AED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688"/>
          <a:stretch/>
        </p:blipFill>
        <p:spPr>
          <a:xfrm>
            <a:off x="3511000" y="840667"/>
            <a:ext cx="7977534" cy="492486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FA1D0-ABF9-4C97-B95A-6573CA8AE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RMArkdown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D7368-340B-439E-9945-58DCC0F7F0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4785010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FC5C8-A292-4826-B037-EF215AAE862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Creating reproducible documents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D18B4-FD4A-4389-AD71-196A6FAC2E0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2027380"/>
            <a:ext cx="9601200" cy="1750289"/>
          </a:xfrm>
        </p:spPr>
        <p:txBody>
          <a:bodyPr>
            <a:normAutofit/>
          </a:bodyPr>
          <a:lstStyle/>
          <a:p>
            <a:pPr lvl="0"/>
            <a:r>
              <a:rPr lang="en-GB" sz="2400" dirty="0"/>
              <a:t>How do you share your code once complete?</a:t>
            </a:r>
          </a:p>
          <a:p>
            <a:pPr lvl="1"/>
            <a:r>
              <a:rPr lang="en-GB" sz="2400" dirty="0"/>
              <a:t>  Code</a:t>
            </a:r>
          </a:p>
          <a:p>
            <a:pPr lvl="1"/>
            <a:r>
              <a:rPr lang="en-GB" sz="2400" dirty="0"/>
              <a:t>  Figures</a:t>
            </a:r>
          </a:p>
          <a:p>
            <a:pPr lvl="1"/>
            <a:r>
              <a:rPr lang="en-GB" sz="2400" dirty="0"/>
              <a:t>  Documentation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F0B5065-7A7D-458C-849E-F6D44F4E2C4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858774" y="2214439"/>
            <a:ext cx="3960732" cy="443426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2" descr="Image result for r plot">
            <a:extLst>
              <a:ext uri="{FF2B5EF4-FFF2-40B4-BE49-F238E27FC236}">
                <a16:creationId xmlns:a16="http://schemas.microsoft.com/office/drawing/2014/main" id="{D9CDBE5E-0C7A-4F11-8670-DBF250611FD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731818" y="3920343"/>
            <a:ext cx="2728359" cy="2728359"/>
          </a:xfrm>
          <a:prstGeom prst="rect">
            <a:avLst/>
          </a:prstGeom>
          <a:solidFill>
            <a:srgbClr val="FFFFFF"/>
          </a:solidFill>
          <a:ln cap="flat">
            <a:noFill/>
          </a:ln>
        </p:spPr>
      </p:pic>
      <p:pic>
        <p:nvPicPr>
          <p:cNvPr id="6" name="Picture 8" descr="Image result for word icon">
            <a:extLst>
              <a:ext uri="{FF2B5EF4-FFF2-40B4-BE49-F238E27FC236}">
                <a16:creationId xmlns:a16="http://schemas.microsoft.com/office/drawing/2014/main" id="{A14649EC-AC1B-48B4-9C92-203D526F556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92657" y="3920343"/>
            <a:ext cx="2728359" cy="272835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0FE88-72F2-46DE-817D-FADD34B5825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Creating reproducible documents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D42099DA-922E-4606-8A1C-A527D25480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984265" y="1874623"/>
            <a:ext cx="3643052" cy="474379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B36AA357-3E38-413D-93F3-4BE3D927A27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29008" y="1884932"/>
            <a:ext cx="2992584" cy="16348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57C942CB-59E7-4D0A-9C5C-EF21387FCDC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055538" y="1874623"/>
            <a:ext cx="3394780" cy="488507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84D4E-4358-4333-B03E-12502AB1A34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Creating reproducible documents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5A2C71-5F05-4C65-A166-B0B437C891E2}"/>
              </a:ext>
            </a:extLst>
          </p:cNvPr>
          <p:cNvSpPr txBox="1"/>
          <p:nvPr/>
        </p:nvSpPr>
        <p:spPr>
          <a:xfrm>
            <a:off x="1727590" y="2319911"/>
            <a:ext cx="9679710" cy="31700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 dirty="0">
                <a:solidFill>
                  <a:srgbClr val="FFFFFF"/>
                </a:solidFill>
                <a:uFillTx/>
              </a:rPr>
              <a:t>What are the advantages of R Markdown?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800" b="0" i="0" u="none" strike="noStrike" kern="1200" cap="none" spc="0" baseline="0" dirty="0">
              <a:solidFill>
                <a:srgbClr val="FFFFFF"/>
              </a:solidFill>
              <a:uFillTx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Ensure your work can be reproduced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Document your code as you go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Make edits and re-run your analysis, this can save a LOT of time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Enable others to re-use or change your work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Keeps code, documentation and results all in one place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It is fast becoming the new ‘norm’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0D2395B4-410B-4321-9141-A2AE143E29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1818" y="408709"/>
            <a:ext cx="11328401" cy="1485900"/>
          </a:xfrm>
        </p:spPr>
        <p:txBody>
          <a:bodyPr/>
          <a:lstStyle/>
          <a:p>
            <a:pPr lvl="0"/>
            <a:r>
              <a:rPr lang="en-GB" sz="3600" dirty="0">
                <a:hlinkClick r:id="rId2"/>
              </a:rPr>
              <a:t>https://rmarkdown.rstudio.com/lesson-2.html</a:t>
            </a:r>
            <a:r>
              <a:rPr lang="en-GB" sz="3600" dirty="0"/>
              <a:t>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7BA0DC-9DB0-4EEE-85B2-A06EBAEFA95F}"/>
              </a:ext>
            </a:extLst>
          </p:cNvPr>
          <p:cNvGrpSpPr/>
          <p:nvPr/>
        </p:nvGrpSpPr>
        <p:grpSpPr>
          <a:xfrm>
            <a:off x="1212779" y="2126716"/>
            <a:ext cx="4562380" cy="4254833"/>
            <a:chOff x="2233056" y="1337445"/>
            <a:chExt cx="4562380" cy="4254833"/>
          </a:xfrm>
        </p:grpSpPr>
        <p:pic>
          <p:nvPicPr>
            <p:cNvPr id="3" name="Picture 4">
              <a:extLst>
                <a:ext uri="{FF2B5EF4-FFF2-40B4-BE49-F238E27FC236}">
                  <a16:creationId xmlns:a16="http://schemas.microsoft.com/office/drawing/2014/main" id="{AEA27D1E-A308-4CEB-AB10-19F4C3B9A3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4545" b="18303"/>
            <a:stretch/>
          </p:blipFill>
          <p:spPr>
            <a:xfrm>
              <a:off x="2233056" y="1337445"/>
              <a:ext cx="4562380" cy="4254833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4" name="Rectangle 6">
              <a:extLst>
                <a:ext uri="{FF2B5EF4-FFF2-40B4-BE49-F238E27FC236}">
                  <a16:creationId xmlns:a16="http://schemas.microsoft.com/office/drawing/2014/main" id="{BD42CE2B-7227-4517-AE2A-171DFF18F67A}"/>
                </a:ext>
              </a:extLst>
            </p:cNvPr>
            <p:cNvSpPr/>
            <p:nvPr/>
          </p:nvSpPr>
          <p:spPr>
            <a:xfrm>
              <a:off x="3336636" y="2320531"/>
              <a:ext cx="1487052" cy="1874986"/>
            </a:xfrm>
            <a:prstGeom prst="rect">
              <a:avLst/>
            </a:prstGeom>
            <a:noFill/>
            <a:ln w="38103" cap="flat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C31532A-A7AB-479A-9E7F-A2E367BDE4A5}"/>
              </a:ext>
            </a:extLst>
          </p:cNvPr>
          <p:cNvSpPr txBox="1"/>
          <p:nvPr/>
        </p:nvSpPr>
        <p:spPr>
          <a:xfrm>
            <a:off x="6416843" y="2126716"/>
            <a:ext cx="4990457" cy="286232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FFFFFF"/>
                </a:solidFill>
                <a:uFillTx/>
              </a:rPr>
              <a:t>Work through the tutorial from ‘How it works’ to ‘Notebooks’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000" dirty="0">
              <a:solidFill>
                <a:srgbClr val="FFFFFF"/>
              </a:solidFill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FFFFFF"/>
                </a:solidFill>
                <a:uFillTx/>
              </a:rPr>
              <a:t>You don’t need to download the files, I have placed them in you Rstudio project already: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000" dirty="0">
              <a:solidFill>
                <a:srgbClr val="FFFFFF"/>
              </a:solidFill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2000" b="0" i="0" u="none" strike="noStrike" kern="1200" cap="none" spc="0" baseline="0" dirty="0">
                <a:solidFill>
                  <a:srgbClr val="FFC000"/>
                </a:solidFill>
                <a:uFillTx/>
              </a:rPr>
              <a:t>4_R_Markdown\Tutorial_files</a:t>
            </a:r>
            <a:r>
              <a:rPr lang="en-GB" sz="2000" b="0" i="0" u="none" strike="noStrike" kern="1200" cap="none" spc="0" baseline="0" dirty="0">
                <a:solidFill>
                  <a:srgbClr val="FFC000"/>
                </a:solidFill>
                <a:uFillTx/>
              </a:rPr>
              <a:t>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000" dirty="0">
              <a:solidFill>
                <a:srgbClr val="FFC000"/>
              </a:solidFill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 dirty="0">
                <a:solidFill>
                  <a:srgbClr val="FFFFFF"/>
                </a:solidFill>
                <a:uFillTx/>
              </a:rPr>
              <a:t>20 Minutes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3C5ECB2-AFA8-4CE6-B151-2434F9083A1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034139" y="2863752"/>
            <a:ext cx="8123722" cy="1717873"/>
          </a:xfrm>
        </p:spPr>
        <p:txBody>
          <a:bodyPr>
            <a:normAutofit fontScale="70000" lnSpcReduction="20000"/>
          </a:bodyPr>
          <a:lstStyle/>
          <a:p>
            <a:pPr marL="0" lvl="0" indent="0" algn="ctr">
              <a:buNone/>
            </a:pPr>
            <a:r>
              <a:rPr lang="en-GB" sz="8000" dirty="0"/>
              <a:t>Cheatsheets</a:t>
            </a:r>
            <a:endParaRPr lang="en-GB" sz="4800" dirty="0"/>
          </a:p>
          <a:p>
            <a:pPr marL="0" lvl="0" indent="0" algn="ctr">
              <a:buNone/>
            </a:pPr>
            <a:r>
              <a:rPr lang="en-GB" sz="4800" dirty="0">
                <a:solidFill>
                  <a:srgbClr val="FFC000"/>
                </a:solidFill>
              </a:rPr>
              <a:t>4_R_Markdown/R_markdown_cheatsheet.pdf</a:t>
            </a:r>
          </a:p>
        </p:txBody>
      </p:sp>
    </p:spTree>
    <p:extLst>
      <p:ext uri="{BB962C8B-B14F-4D97-AF65-F5344CB8AC3E}">
        <p14:creationId xmlns:p14="http://schemas.microsoft.com/office/powerpoint/2010/main" val="3540616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FE109B7-7104-4FF2-8C75-C4664DB755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10302" y="817501"/>
            <a:ext cx="11328401" cy="1485900"/>
          </a:xfrm>
        </p:spPr>
        <p:txBody>
          <a:bodyPr/>
          <a:lstStyle/>
          <a:p>
            <a:pPr lvl="0"/>
            <a:r>
              <a:rPr lang="en-GB" sz="4800" dirty="0"/>
              <a:t>Convert a script to R markdown</a:t>
            </a:r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3F1DD78C-AE0A-4524-AF79-671520F36B8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620" t="26931" r="19300" b="51403"/>
          <a:stretch/>
        </p:blipFill>
        <p:spPr>
          <a:xfrm>
            <a:off x="625644" y="5053264"/>
            <a:ext cx="6631806" cy="134531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C1B7E3-092C-4A5A-B409-9A7FB210D475}"/>
              </a:ext>
            </a:extLst>
          </p:cNvPr>
          <p:cNvSpPr txBox="1"/>
          <p:nvPr/>
        </p:nvSpPr>
        <p:spPr>
          <a:xfrm>
            <a:off x="7783628" y="5125757"/>
            <a:ext cx="39463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3"/>
              </a:rPr>
              <a:t>https://ourcodingclub.github.io/tutorials/rmarkdown/#identify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dirty="0"/>
              <a:t>30 minutes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5D89F0-9CF9-4429-9AFE-C6D9E4AC0330}"/>
              </a:ext>
            </a:extLst>
          </p:cNvPr>
          <p:cNvSpPr txBox="1"/>
          <p:nvPr/>
        </p:nvSpPr>
        <p:spPr>
          <a:xfrm>
            <a:off x="1260909" y="4591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8DA975-344E-401B-B267-3B81037AF596}"/>
              </a:ext>
            </a:extLst>
          </p:cNvPr>
          <p:cNvSpPr txBox="1"/>
          <p:nvPr/>
        </p:nvSpPr>
        <p:spPr>
          <a:xfrm>
            <a:off x="2675823" y="2454442"/>
            <a:ext cx="688206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Walk-through</a:t>
            </a:r>
          </a:p>
          <a:p>
            <a:endParaRPr lang="en-GB" sz="2400" dirty="0"/>
          </a:p>
          <a:p>
            <a:pPr marL="457200" indent="-457200">
              <a:buClr>
                <a:schemeClr val="accent2"/>
              </a:buClr>
              <a:buFont typeface="+mj-lt"/>
              <a:buAutoNum type="arabicPeriod"/>
            </a:pPr>
            <a:r>
              <a:rPr lang="en-GB" sz="2400" dirty="0"/>
              <a:t>Create a fresh R markdown document in R</a:t>
            </a:r>
          </a:p>
          <a:p>
            <a:pPr marL="457200" indent="-457200">
              <a:buClr>
                <a:schemeClr val="accent2"/>
              </a:buClr>
              <a:buFont typeface="+mj-lt"/>
              <a:buAutoNum type="arabicPeriod"/>
            </a:pPr>
            <a:r>
              <a:rPr lang="en-GB" sz="2400" dirty="0"/>
              <a:t>Load up an R script to convert to R markdown</a:t>
            </a:r>
          </a:p>
          <a:p>
            <a:pPr marL="457200" indent="-457200">
              <a:buClr>
                <a:schemeClr val="accent2"/>
              </a:buClr>
              <a:buFont typeface="+mj-lt"/>
              <a:buAutoNum type="arabicPeriod"/>
            </a:pPr>
            <a:r>
              <a:rPr lang="en-GB" sz="2400" dirty="0"/>
              <a:t>Follow ‘</a:t>
            </a:r>
            <a:r>
              <a:rPr lang="en-GB" sz="2400" dirty="0" err="1"/>
              <a:t>ourcodingclub</a:t>
            </a:r>
            <a:r>
              <a:rPr lang="en-GB" sz="2400" dirty="0"/>
              <a:t>’ tutorial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8CD79-4D69-49FD-88B9-EC4B0414DA2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Timetable</a:t>
            </a:r>
          </a:p>
        </p:txBody>
      </p:sp>
      <p:graphicFrame>
        <p:nvGraphicFramePr>
          <p:cNvPr id="3" name="Object 3">
            <a:extLst>
              <a:ext uri="{FF2B5EF4-FFF2-40B4-BE49-F238E27FC236}">
                <a16:creationId xmlns:a16="http://schemas.microsoft.com/office/drawing/2014/main" id="{F71ACC55-B063-4A9A-A52C-E5FF6C1EE3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9573712"/>
              </p:ext>
            </p:extLst>
          </p:nvPr>
        </p:nvGraphicFramePr>
        <p:xfrm>
          <a:off x="3469955" y="1976517"/>
          <a:ext cx="5606668" cy="4220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0" name="Worksheet" r:id="rId3" imgW="5476831" imgH="4343341" progId="Excel.Sheet.12">
                  <p:embed/>
                </p:oleObj>
              </mc:Choice>
              <mc:Fallback>
                <p:oleObj name="Worksheet" r:id="rId3" imgW="5476831" imgH="4343341" progId="Excel.Sheet.12">
                  <p:embed/>
                  <p:pic>
                    <p:nvPicPr>
                      <p:cNvPr id="3" name="Object 3">
                        <a:extLst>
                          <a:ext uri="{FF2B5EF4-FFF2-40B4-BE49-F238E27FC236}">
                            <a16:creationId xmlns:a16="http://schemas.microsoft.com/office/drawing/2014/main" id="{F71ACC55-B063-4A9A-A52C-E5FF6C1EE3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69955" y="1976517"/>
                        <a:ext cx="5606668" cy="4220763"/>
                      </a:xfrm>
                      <a:prstGeom prst="rect">
                        <a:avLst/>
                      </a:prstGeom>
                      <a:noFill/>
                      <a:ln cap="flat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6C9EA-BE62-4401-A61B-C6FE1797D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and </a:t>
            </a:r>
            <a:r>
              <a:rPr lang="en-GB" dirty="0" err="1"/>
              <a:t>github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F8983-952C-4CB0-B7FD-F9A9FF3E92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27999399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D3389-BC49-4874-99BF-A562892D72A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0AD2E-F093-47A8-A2B1-81E2815FC2C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95403" y="1926905"/>
            <a:ext cx="9601200" cy="4518279"/>
          </a:xfrm>
        </p:spPr>
        <p:txBody>
          <a:bodyPr/>
          <a:lstStyle/>
          <a:p>
            <a:pPr lvl="0"/>
            <a:r>
              <a:rPr lang="en-GB" dirty="0"/>
              <a:t>Track changes to files</a:t>
            </a:r>
          </a:p>
          <a:p>
            <a:pPr lvl="0"/>
            <a:r>
              <a:rPr lang="en-GB" dirty="0"/>
              <a:t>No more need for numbering your files</a:t>
            </a:r>
          </a:p>
          <a:p>
            <a:pPr lvl="1"/>
            <a:r>
              <a:rPr lang="en-GB" dirty="0"/>
              <a:t>My_important_data.csv</a:t>
            </a:r>
          </a:p>
          <a:p>
            <a:pPr lvl="1"/>
            <a:r>
              <a:rPr lang="en-GB" dirty="0"/>
              <a:t>My_important_data2.csv</a:t>
            </a:r>
          </a:p>
          <a:p>
            <a:pPr lvl="1"/>
            <a:r>
              <a:rPr lang="en-GB" dirty="0"/>
              <a:t>My_important_data3.csv</a:t>
            </a:r>
          </a:p>
          <a:p>
            <a:pPr lvl="1"/>
            <a:r>
              <a:rPr lang="en-GB" dirty="0"/>
              <a:t>My_important_data4.csv</a:t>
            </a:r>
          </a:p>
          <a:p>
            <a:pPr lvl="0"/>
            <a:r>
              <a:rPr lang="en-GB" dirty="0"/>
              <a:t>‘This was working a couple of days ago…’</a:t>
            </a:r>
          </a:p>
          <a:p>
            <a:pPr lvl="0"/>
            <a:r>
              <a:rPr lang="en-GB" dirty="0"/>
              <a:t>A Facebook timeline for your code</a:t>
            </a:r>
          </a:p>
          <a:p>
            <a:pPr lvl="0"/>
            <a:r>
              <a:rPr lang="en-GB" dirty="0"/>
              <a:t>Named after Linus Torvalds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21BBD6-A0EA-4F98-B4DA-E007766EB3F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89277" y="2084832"/>
            <a:ext cx="4989249" cy="309181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A4F88-E413-4E92-A90F-21EDF50FE03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C60C9-A293-478B-AD44-F70478B42F1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24128" y="2426799"/>
            <a:ext cx="6579830" cy="3581403"/>
          </a:xfrm>
        </p:spPr>
        <p:txBody>
          <a:bodyPr>
            <a:noAutofit/>
          </a:bodyPr>
          <a:lstStyle/>
          <a:p>
            <a:pPr lvl="0"/>
            <a:r>
              <a:rPr lang="en-GB" sz="2400" dirty="0"/>
              <a:t>Have you ever had to merge multiple comments to a document?</a:t>
            </a:r>
          </a:p>
          <a:p>
            <a:pPr lvl="0"/>
            <a:r>
              <a:rPr lang="en-GB" sz="2400" dirty="0"/>
              <a:t>Tracking in Git makes merging comments easy</a:t>
            </a:r>
          </a:p>
          <a:p>
            <a:pPr lvl="0"/>
            <a:r>
              <a:rPr lang="en-GB" sz="2400" dirty="0" err="1"/>
              <a:t>Github</a:t>
            </a:r>
            <a:endParaRPr lang="en-GB" sz="2400" dirty="0"/>
          </a:p>
          <a:p>
            <a:pPr lvl="1"/>
            <a:r>
              <a:rPr lang="en-GB" sz="2400" dirty="0"/>
              <a:t>Like Facebook, for programmes</a:t>
            </a:r>
          </a:p>
          <a:p>
            <a:pPr lvl="1"/>
            <a:r>
              <a:rPr lang="en-GB" sz="2400" dirty="0"/>
              <a:t>… and a bit like </a:t>
            </a:r>
            <a:r>
              <a:rPr lang="en-GB" sz="2400" dirty="0" err="1"/>
              <a:t>dropbox</a:t>
            </a:r>
            <a:endParaRPr lang="en-GB" sz="2400" dirty="0"/>
          </a:p>
          <a:p>
            <a:pPr lvl="1"/>
            <a:r>
              <a:rPr lang="en-GB" sz="2400" dirty="0"/>
              <a:t>… and a bit like Google docs</a:t>
            </a:r>
          </a:p>
          <a:p>
            <a:pPr lvl="0"/>
            <a:r>
              <a:rPr lang="en-GB" sz="2400" dirty="0" err="1"/>
              <a:t>Github</a:t>
            </a:r>
            <a:r>
              <a:rPr lang="en-GB" sz="2400" dirty="0"/>
              <a:t> makes code truly open</a:t>
            </a:r>
          </a:p>
          <a:p>
            <a:pPr lvl="0"/>
            <a:r>
              <a:rPr lang="en-GB" sz="2400" dirty="0"/>
              <a:t>You can view all of the code and all of the history</a:t>
            </a:r>
          </a:p>
          <a:p>
            <a:pPr lvl="0"/>
            <a:endParaRPr lang="en-GB" sz="24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00AF354-C0C1-4891-9A0E-CE17AD0A3324}"/>
              </a:ext>
            </a:extLst>
          </p:cNvPr>
          <p:cNvGrpSpPr/>
          <p:nvPr/>
        </p:nvGrpSpPr>
        <p:grpSpPr>
          <a:xfrm>
            <a:off x="7467912" y="4218075"/>
            <a:ext cx="4101655" cy="1499616"/>
            <a:chOff x="6708808" y="3243714"/>
            <a:chExt cx="4870384" cy="17806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14FB796-E664-4DC9-BC4E-4E29902B81C3}"/>
                </a:ext>
              </a:extLst>
            </p:cNvPr>
            <p:cNvSpPr/>
            <p:nvPr/>
          </p:nvSpPr>
          <p:spPr>
            <a:xfrm>
              <a:off x="6708808" y="3243714"/>
              <a:ext cx="4870384" cy="178067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4" name="Picture 2" descr="Image result for github logo">
              <a:extLst>
                <a:ext uri="{FF2B5EF4-FFF2-40B4-BE49-F238E27FC236}">
                  <a16:creationId xmlns:a16="http://schemas.microsoft.com/office/drawing/2014/main" id="{3E17B3EB-35C1-4968-A990-6926385E1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6793028" y="3370577"/>
              <a:ext cx="4565279" cy="1518196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78678-8827-4E9A-A669-3C0AC47E562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Version Control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56C9AF9-DEF4-43C9-94FD-1DE955C6E345}"/>
              </a:ext>
            </a:extLst>
          </p:cNvPr>
          <p:cNvGrpSpPr/>
          <p:nvPr/>
        </p:nvGrpSpPr>
        <p:grpSpPr>
          <a:xfrm>
            <a:off x="4649678" y="1646468"/>
            <a:ext cx="3045043" cy="2778706"/>
            <a:chOff x="4649678" y="1646468"/>
            <a:chExt cx="3045043" cy="277870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109D17F-33F5-4424-84F2-23E51EF7926D}"/>
                </a:ext>
              </a:extLst>
            </p:cNvPr>
            <p:cNvGrpSpPr/>
            <p:nvPr/>
          </p:nvGrpSpPr>
          <p:grpSpPr>
            <a:xfrm>
              <a:off x="5847358" y="3668452"/>
              <a:ext cx="1763872" cy="681432"/>
              <a:chOff x="5365630" y="5671453"/>
              <a:chExt cx="1763872" cy="681432"/>
            </a:xfrm>
            <a:solidFill>
              <a:schemeClr val="tx1"/>
            </a:solidFill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45D393F-A253-450C-9E63-12300A39DA44}"/>
                  </a:ext>
                </a:extLst>
              </p:cNvPr>
              <p:cNvSpPr/>
              <p:nvPr/>
            </p:nvSpPr>
            <p:spPr>
              <a:xfrm>
                <a:off x="5365630" y="5671453"/>
                <a:ext cx="1763872" cy="6814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" name="Picture 2" descr="Image result for github logo">
                <a:extLst>
                  <a:ext uri="{FF2B5EF4-FFF2-40B4-BE49-F238E27FC236}">
                    <a16:creationId xmlns:a16="http://schemas.microsoft.com/office/drawing/2014/main" id="{D9795E91-68E3-430C-9543-80D85526CC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401915" y="5737562"/>
                <a:ext cx="1642372" cy="546171"/>
              </a:xfrm>
              <a:prstGeom prst="rect">
                <a:avLst/>
              </a:prstGeom>
              <a:grpFill/>
              <a:ln cap="flat">
                <a:noFill/>
              </a:ln>
            </p:spPr>
          </p:pic>
        </p:grpSp>
        <p:sp>
          <p:nvSpPr>
            <p:cNvPr id="4" name="Rectangle 5">
              <a:extLst>
                <a:ext uri="{FF2B5EF4-FFF2-40B4-BE49-F238E27FC236}">
                  <a16:creationId xmlns:a16="http://schemas.microsoft.com/office/drawing/2014/main" id="{6EA8D22C-1693-427F-9866-83289AF1BA24}"/>
                </a:ext>
              </a:extLst>
            </p:cNvPr>
            <p:cNvSpPr/>
            <p:nvPr/>
          </p:nvSpPr>
          <p:spPr>
            <a:xfrm>
              <a:off x="4649678" y="1646468"/>
              <a:ext cx="3045043" cy="2778706"/>
            </a:xfrm>
            <a:prstGeom prst="rect">
              <a:avLst/>
            </a:pr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sp>
        <p:nvSpPr>
          <p:cNvPr id="5" name="Cylinder 6">
            <a:extLst>
              <a:ext uri="{FF2B5EF4-FFF2-40B4-BE49-F238E27FC236}">
                <a16:creationId xmlns:a16="http://schemas.microsoft.com/office/drawing/2014/main" id="{4BC4F9EA-43E5-49A6-9F33-959D815C020A}"/>
              </a:ext>
            </a:extLst>
          </p:cNvPr>
          <p:cNvSpPr/>
          <p:nvPr/>
        </p:nvSpPr>
        <p:spPr>
          <a:xfrm>
            <a:off x="5351013" y="1931834"/>
            <a:ext cx="1642372" cy="1440399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+- 0 0 10800000"/>
              <a:gd name="f9" fmla="val 25000"/>
              <a:gd name="f10" fmla="+- 0 0 -360"/>
              <a:gd name="f11" fmla="abs f4"/>
              <a:gd name="f12" fmla="abs f5"/>
              <a:gd name="f13" fmla="abs f6"/>
              <a:gd name="f14" fmla="*/ f10 f1 1"/>
              <a:gd name="f15" fmla="?: f11 f4 1"/>
              <a:gd name="f16" fmla="?: f12 f5 1"/>
              <a:gd name="f17" fmla="?: f13 f6 1"/>
              <a:gd name="f18" fmla="*/ f14 1 f3"/>
              <a:gd name="f19" fmla="*/ f15 1 21600"/>
              <a:gd name="f20" fmla="*/ f16 1 21600"/>
              <a:gd name="f21" fmla="*/ 21600 f15 1"/>
              <a:gd name="f22" fmla="*/ 21600 f16 1"/>
              <a:gd name="f23" fmla="+- f18 0 f2"/>
              <a:gd name="f24" fmla="min f20 f19"/>
              <a:gd name="f25" fmla="*/ f21 1 f17"/>
              <a:gd name="f26" fmla="*/ f22 1 f17"/>
              <a:gd name="f27" fmla="val f25"/>
              <a:gd name="f28" fmla="val f26"/>
              <a:gd name="f29" fmla="*/ f7 f24 1"/>
              <a:gd name="f30" fmla="+- f28 0 f7"/>
              <a:gd name="f31" fmla="+- f27 0 f7"/>
              <a:gd name="f32" fmla="*/ f27 f24 1"/>
              <a:gd name="f33" fmla="*/ f31 1 2"/>
              <a:gd name="f34" fmla="min f31 f30"/>
              <a:gd name="f35" fmla="+- f7 f33 0"/>
              <a:gd name="f36" fmla="*/ f34 f9 1"/>
              <a:gd name="f37" fmla="*/ f33 f24 1"/>
              <a:gd name="f38" fmla="*/ f36 1 200000"/>
              <a:gd name="f39" fmla="*/ f35 f24 1"/>
              <a:gd name="f40" fmla="+- f38 f38 0"/>
              <a:gd name="f41" fmla="+- f28 0 f38"/>
              <a:gd name="f42" fmla="*/ f38 f24 1"/>
              <a:gd name="f43" fmla="*/ f40 f24 1"/>
              <a:gd name="f44" fmla="*/ f41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9" y="f43"/>
              </a:cxn>
            </a:cxnLst>
            <a:rect l="f29" t="f43" r="f32" b="f44"/>
            <a:pathLst>
              <a:path stroke="0">
                <a:moveTo>
                  <a:pt x="f29" y="f42"/>
                </a:moveTo>
                <a:arcTo wR="f37" hR="f42" stAng="f1" swAng="f8"/>
                <a:lnTo>
                  <a:pt x="f32" y="f44"/>
                </a:lnTo>
                <a:arcTo wR="f37" hR="f42" stAng="f7" swAng="f1"/>
                <a:close/>
              </a:path>
              <a:path stroke="0">
                <a:moveTo>
                  <a:pt x="f29" y="f42"/>
                </a:moveTo>
                <a:arcTo wR="f37" hR="f42" stAng="f1" swAng="f0"/>
                <a:close/>
              </a:path>
              <a:path fill="none">
                <a:moveTo>
                  <a:pt x="f32" y="f42"/>
                </a:moveTo>
                <a:arcTo wR="f37" hR="f42" stAng="f7" swAng="f0"/>
                <a:lnTo>
                  <a:pt x="f32" y="f44"/>
                </a:lnTo>
                <a:arcTo wR="f37" hR="f42" stAng="f7" swAng="f1"/>
                <a:lnTo>
                  <a:pt x="f29" y="f42"/>
                </a:lnTo>
              </a:path>
            </a:pathLst>
          </a:custGeom>
          <a:gradFill>
            <a:gsLst>
              <a:gs pos="0">
                <a:srgbClr val="D2D2D2"/>
              </a:gs>
              <a:gs pos="100000">
                <a:srgbClr val="C8C8C8"/>
              </a:gs>
            </a:gsLst>
            <a:lin ang="5400000"/>
          </a:gradFill>
          <a:ln w="6345" cap="flat">
            <a:solidFill>
              <a:srgbClr val="A5A5A5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Cylinder 8">
            <a:extLst>
              <a:ext uri="{FF2B5EF4-FFF2-40B4-BE49-F238E27FC236}">
                <a16:creationId xmlns:a16="http://schemas.microsoft.com/office/drawing/2014/main" id="{B652FD81-03B3-459A-A9A9-A98CF6B5BAE5}"/>
              </a:ext>
            </a:extLst>
          </p:cNvPr>
          <p:cNvSpPr/>
          <p:nvPr/>
        </p:nvSpPr>
        <p:spPr>
          <a:xfrm>
            <a:off x="1915357" y="4371910"/>
            <a:ext cx="1642372" cy="1440399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+- 0 0 10800000"/>
              <a:gd name="f9" fmla="val 25000"/>
              <a:gd name="f10" fmla="+- 0 0 -360"/>
              <a:gd name="f11" fmla="abs f4"/>
              <a:gd name="f12" fmla="abs f5"/>
              <a:gd name="f13" fmla="abs f6"/>
              <a:gd name="f14" fmla="*/ f10 f1 1"/>
              <a:gd name="f15" fmla="?: f11 f4 1"/>
              <a:gd name="f16" fmla="?: f12 f5 1"/>
              <a:gd name="f17" fmla="?: f13 f6 1"/>
              <a:gd name="f18" fmla="*/ f14 1 f3"/>
              <a:gd name="f19" fmla="*/ f15 1 21600"/>
              <a:gd name="f20" fmla="*/ f16 1 21600"/>
              <a:gd name="f21" fmla="*/ 21600 f15 1"/>
              <a:gd name="f22" fmla="*/ 21600 f16 1"/>
              <a:gd name="f23" fmla="+- f18 0 f2"/>
              <a:gd name="f24" fmla="min f20 f19"/>
              <a:gd name="f25" fmla="*/ f21 1 f17"/>
              <a:gd name="f26" fmla="*/ f22 1 f17"/>
              <a:gd name="f27" fmla="val f25"/>
              <a:gd name="f28" fmla="val f26"/>
              <a:gd name="f29" fmla="*/ f7 f24 1"/>
              <a:gd name="f30" fmla="+- f28 0 f7"/>
              <a:gd name="f31" fmla="+- f27 0 f7"/>
              <a:gd name="f32" fmla="*/ f27 f24 1"/>
              <a:gd name="f33" fmla="*/ f31 1 2"/>
              <a:gd name="f34" fmla="min f31 f30"/>
              <a:gd name="f35" fmla="+- f7 f33 0"/>
              <a:gd name="f36" fmla="*/ f34 f9 1"/>
              <a:gd name="f37" fmla="*/ f33 f24 1"/>
              <a:gd name="f38" fmla="*/ f36 1 200000"/>
              <a:gd name="f39" fmla="*/ f35 f24 1"/>
              <a:gd name="f40" fmla="+- f38 f38 0"/>
              <a:gd name="f41" fmla="+- f28 0 f38"/>
              <a:gd name="f42" fmla="*/ f38 f24 1"/>
              <a:gd name="f43" fmla="*/ f40 f24 1"/>
              <a:gd name="f44" fmla="*/ f41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9" y="f43"/>
              </a:cxn>
            </a:cxnLst>
            <a:rect l="f29" t="f43" r="f32" b="f44"/>
            <a:pathLst>
              <a:path stroke="0">
                <a:moveTo>
                  <a:pt x="f29" y="f42"/>
                </a:moveTo>
                <a:arcTo wR="f37" hR="f42" stAng="f1" swAng="f8"/>
                <a:lnTo>
                  <a:pt x="f32" y="f44"/>
                </a:lnTo>
                <a:arcTo wR="f37" hR="f42" stAng="f7" swAng="f1"/>
                <a:close/>
              </a:path>
              <a:path stroke="0">
                <a:moveTo>
                  <a:pt x="f29" y="f42"/>
                </a:moveTo>
                <a:arcTo wR="f37" hR="f42" stAng="f1" swAng="f0"/>
                <a:close/>
              </a:path>
              <a:path fill="none">
                <a:moveTo>
                  <a:pt x="f32" y="f42"/>
                </a:moveTo>
                <a:arcTo wR="f37" hR="f42" stAng="f7" swAng="f0"/>
                <a:lnTo>
                  <a:pt x="f32" y="f44"/>
                </a:lnTo>
                <a:arcTo wR="f37" hR="f42" stAng="f7" swAng="f1"/>
                <a:lnTo>
                  <a:pt x="f29" y="f42"/>
                </a:lnTo>
              </a:path>
            </a:pathLst>
          </a:custGeom>
          <a:gradFill>
            <a:gsLst>
              <a:gs pos="0">
                <a:srgbClr val="D2D2D2"/>
              </a:gs>
              <a:gs pos="100000">
                <a:srgbClr val="C8C8C8"/>
              </a:gs>
            </a:gsLst>
            <a:lin ang="5400000"/>
          </a:gradFill>
          <a:ln w="6345" cap="flat">
            <a:solidFill>
              <a:srgbClr val="A5A5A5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ylinder 9">
            <a:extLst>
              <a:ext uri="{FF2B5EF4-FFF2-40B4-BE49-F238E27FC236}">
                <a16:creationId xmlns:a16="http://schemas.microsoft.com/office/drawing/2014/main" id="{4FE97D21-7F94-4950-B54A-7F127F27DC41}"/>
              </a:ext>
            </a:extLst>
          </p:cNvPr>
          <p:cNvSpPr/>
          <p:nvPr/>
        </p:nvSpPr>
        <p:spPr>
          <a:xfrm>
            <a:off x="9178765" y="4287484"/>
            <a:ext cx="1642372" cy="1440399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+- 0 0 10800000"/>
              <a:gd name="f9" fmla="val 25000"/>
              <a:gd name="f10" fmla="+- 0 0 -360"/>
              <a:gd name="f11" fmla="abs f4"/>
              <a:gd name="f12" fmla="abs f5"/>
              <a:gd name="f13" fmla="abs f6"/>
              <a:gd name="f14" fmla="*/ f10 f1 1"/>
              <a:gd name="f15" fmla="?: f11 f4 1"/>
              <a:gd name="f16" fmla="?: f12 f5 1"/>
              <a:gd name="f17" fmla="?: f13 f6 1"/>
              <a:gd name="f18" fmla="*/ f14 1 f3"/>
              <a:gd name="f19" fmla="*/ f15 1 21600"/>
              <a:gd name="f20" fmla="*/ f16 1 21600"/>
              <a:gd name="f21" fmla="*/ 21600 f15 1"/>
              <a:gd name="f22" fmla="*/ 21600 f16 1"/>
              <a:gd name="f23" fmla="+- f18 0 f2"/>
              <a:gd name="f24" fmla="min f20 f19"/>
              <a:gd name="f25" fmla="*/ f21 1 f17"/>
              <a:gd name="f26" fmla="*/ f22 1 f17"/>
              <a:gd name="f27" fmla="val f25"/>
              <a:gd name="f28" fmla="val f26"/>
              <a:gd name="f29" fmla="*/ f7 f24 1"/>
              <a:gd name="f30" fmla="+- f28 0 f7"/>
              <a:gd name="f31" fmla="+- f27 0 f7"/>
              <a:gd name="f32" fmla="*/ f27 f24 1"/>
              <a:gd name="f33" fmla="*/ f31 1 2"/>
              <a:gd name="f34" fmla="min f31 f30"/>
              <a:gd name="f35" fmla="+- f7 f33 0"/>
              <a:gd name="f36" fmla="*/ f34 f9 1"/>
              <a:gd name="f37" fmla="*/ f33 f24 1"/>
              <a:gd name="f38" fmla="*/ f36 1 200000"/>
              <a:gd name="f39" fmla="*/ f35 f24 1"/>
              <a:gd name="f40" fmla="+- f38 f38 0"/>
              <a:gd name="f41" fmla="+- f28 0 f38"/>
              <a:gd name="f42" fmla="*/ f38 f24 1"/>
              <a:gd name="f43" fmla="*/ f40 f24 1"/>
              <a:gd name="f44" fmla="*/ f41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9" y="f43"/>
              </a:cxn>
            </a:cxnLst>
            <a:rect l="f29" t="f43" r="f32" b="f44"/>
            <a:pathLst>
              <a:path stroke="0">
                <a:moveTo>
                  <a:pt x="f29" y="f42"/>
                </a:moveTo>
                <a:arcTo wR="f37" hR="f42" stAng="f1" swAng="f8"/>
                <a:lnTo>
                  <a:pt x="f32" y="f44"/>
                </a:lnTo>
                <a:arcTo wR="f37" hR="f42" stAng="f7" swAng="f1"/>
                <a:close/>
              </a:path>
              <a:path stroke="0">
                <a:moveTo>
                  <a:pt x="f29" y="f42"/>
                </a:moveTo>
                <a:arcTo wR="f37" hR="f42" stAng="f1" swAng="f0"/>
                <a:close/>
              </a:path>
              <a:path fill="none">
                <a:moveTo>
                  <a:pt x="f32" y="f42"/>
                </a:moveTo>
                <a:arcTo wR="f37" hR="f42" stAng="f7" swAng="f0"/>
                <a:lnTo>
                  <a:pt x="f32" y="f44"/>
                </a:lnTo>
                <a:arcTo wR="f37" hR="f42" stAng="f7" swAng="f1"/>
                <a:lnTo>
                  <a:pt x="f29" y="f42"/>
                </a:lnTo>
              </a:path>
            </a:pathLst>
          </a:custGeom>
          <a:gradFill>
            <a:gsLst>
              <a:gs pos="0">
                <a:srgbClr val="D2D2D2"/>
              </a:gs>
              <a:gs pos="100000">
                <a:srgbClr val="C8C8C8"/>
              </a:gs>
            </a:gsLst>
            <a:lin ang="5400000"/>
          </a:gradFill>
          <a:ln w="6345" cap="flat">
            <a:solidFill>
              <a:srgbClr val="A5A5A5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94320154-3DA6-4C78-9F9E-11C9BC973953}"/>
              </a:ext>
            </a:extLst>
          </p:cNvPr>
          <p:cNvSpPr/>
          <p:nvPr/>
        </p:nvSpPr>
        <p:spPr>
          <a:xfrm>
            <a:off x="8477438" y="3618335"/>
            <a:ext cx="3045043" cy="2778706"/>
          </a:xfrm>
          <a:prstGeom prst="rect">
            <a:avLst/>
          </a:prstGeom>
          <a:noFill/>
          <a:ln w="28575" cap="flat">
            <a:solidFill>
              <a:schemeClr val="tx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2469EC92-093A-4B04-B92B-973AEC38F758}"/>
              </a:ext>
            </a:extLst>
          </p:cNvPr>
          <p:cNvSpPr/>
          <p:nvPr/>
        </p:nvSpPr>
        <p:spPr>
          <a:xfrm>
            <a:off x="1214021" y="3618335"/>
            <a:ext cx="3045043" cy="2778706"/>
          </a:xfrm>
          <a:prstGeom prst="rect">
            <a:avLst/>
          </a:prstGeom>
          <a:noFill/>
          <a:ln w="28575" cap="flat">
            <a:solidFill>
              <a:schemeClr val="tx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uFillTx/>
              <a:latin typeface="Calibri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44F0DA00-A50C-4F6B-8D19-904D4F446B00}"/>
              </a:ext>
            </a:extLst>
          </p:cNvPr>
          <p:cNvSpPr txBox="1"/>
          <p:nvPr/>
        </p:nvSpPr>
        <p:spPr>
          <a:xfrm>
            <a:off x="3221851" y="5983550"/>
            <a:ext cx="189982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Tom’s PC</a:t>
            </a:r>
          </a:p>
        </p:txBody>
      </p:sp>
      <p:sp>
        <p:nvSpPr>
          <p:cNvPr id="11" name="TextBox 15">
            <a:extLst>
              <a:ext uri="{FF2B5EF4-FFF2-40B4-BE49-F238E27FC236}">
                <a16:creationId xmlns:a16="http://schemas.microsoft.com/office/drawing/2014/main" id="{90B0A8E8-5FB6-4FE0-9B6E-79E3BD16966C}"/>
              </a:ext>
            </a:extLst>
          </p:cNvPr>
          <p:cNvSpPr txBox="1"/>
          <p:nvPr/>
        </p:nvSpPr>
        <p:spPr>
          <a:xfrm>
            <a:off x="10405369" y="6027715"/>
            <a:ext cx="189982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Steve’s PC</a:t>
            </a:r>
          </a:p>
        </p:txBody>
      </p:sp>
      <p:grpSp>
        <p:nvGrpSpPr>
          <p:cNvPr id="12" name="Group 2048">
            <a:extLst>
              <a:ext uri="{FF2B5EF4-FFF2-40B4-BE49-F238E27FC236}">
                <a16:creationId xmlns:a16="http://schemas.microsoft.com/office/drawing/2014/main" id="{931A2B8E-AE8E-44A5-908A-E44D6634259E}"/>
              </a:ext>
            </a:extLst>
          </p:cNvPr>
          <p:cNvGrpSpPr/>
          <p:nvPr/>
        </p:nvGrpSpPr>
        <p:grpSpPr>
          <a:xfrm>
            <a:off x="3310185" y="3415920"/>
            <a:ext cx="2361465" cy="819311"/>
            <a:chOff x="3310185" y="3415920"/>
            <a:chExt cx="2361465" cy="819311"/>
          </a:xfrm>
        </p:grpSpPr>
        <p:sp>
          <p:nvSpPr>
            <p:cNvPr id="13" name="Arrow: Right 26">
              <a:extLst>
                <a:ext uri="{FF2B5EF4-FFF2-40B4-BE49-F238E27FC236}">
                  <a16:creationId xmlns:a16="http://schemas.microsoft.com/office/drawing/2014/main" id="{B959A7BE-B6C9-45B7-895A-2B874437EF38}"/>
                </a:ext>
              </a:extLst>
            </p:cNvPr>
            <p:cNvSpPr/>
            <p:nvPr/>
          </p:nvSpPr>
          <p:spPr>
            <a:xfrm rot="19263002">
              <a:off x="3310185" y="3415920"/>
              <a:ext cx="2361465" cy="819311"/>
            </a:xfrm>
            <a:custGeom>
              <a:avLst>
                <a:gd name="f0" fmla="val 17853"/>
                <a:gd name="f1" fmla="val 5400"/>
              </a:avLst>
              <a:gdLst>
                <a:gd name="f2" fmla="val 10800000"/>
                <a:gd name="f3" fmla="val 5400000"/>
                <a:gd name="f4" fmla="val 180"/>
                <a:gd name="f5" fmla="val w"/>
                <a:gd name="f6" fmla="val h"/>
                <a:gd name="f7" fmla="val 0"/>
                <a:gd name="f8" fmla="val 21600"/>
                <a:gd name="f9" fmla="val 10800"/>
                <a:gd name="f10" fmla="+- 0 0 0"/>
                <a:gd name="f11" fmla="+- 0 0 180"/>
                <a:gd name="f12" fmla="*/ f5 1 21600"/>
                <a:gd name="f13" fmla="*/ f6 1 21600"/>
                <a:gd name="f14" fmla="+- f8 0 f7"/>
                <a:gd name="f15" fmla="pin 0 f0 21600"/>
                <a:gd name="f16" fmla="pin 0 f1 10800"/>
                <a:gd name="f17" fmla="*/ f10 f2 1"/>
                <a:gd name="f18" fmla="*/ f11 f2 1"/>
                <a:gd name="f19" fmla="val f15"/>
                <a:gd name="f20" fmla="val f16"/>
                <a:gd name="f21" fmla="*/ f14 1 21600"/>
                <a:gd name="f22" fmla="*/ f15 f12 1"/>
                <a:gd name="f23" fmla="*/ f16 f13 1"/>
                <a:gd name="f24" fmla="*/ f17 1 f4"/>
                <a:gd name="f25" fmla="*/ f18 1 f4"/>
                <a:gd name="f26" fmla="+- 21600 0 f20"/>
                <a:gd name="f27" fmla="+- 21600 0 f19"/>
                <a:gd name="f28" fmla="*/ 0 f21 1"/>
                <a:gd name="f29" fmla="*/ 21600 f21 1"/>
                <a:gd name="f30" fmla="*/ f20 f13 1"/>
                <a:gd name="f31" fmla="*/ f19 f12 1"/>
                <a:gd name="f32" fmla="+- f24 0 f3"/>
                <a:gd name="f33" fmla="+- f25 0 f3"/>
                <a:gd name="f34" fmla="*/ f27 f20 1"/>
                <a:gd name="f35" fmla="*/ f28 1 f21"/>
                <a:gd name="f36" fmla="*/ f29 1 f21"/>
                <a:gd name="f37" fmla="*/ f26 f13 1"/>
                <a:gd name="f38" fmla="*/ f34 1 10800"/>
                <a:gd name="f39" fmla="*/ f35 f12 1"/>
                <a:gd name="f40" fmla="*/ f35 f13 1"/>
                <a:gd name="f41" fmla="*/ f36 f13 1"/>
                <a:gd name="f42" fmla="+- f19 f38 0"/>
                <a:gd name="f43" fmla="*/ f42 f12 1"/>
              </a:gdLst>
              <a:ahLst>
                <a:ahXY gdRefX="f0" minX="f7" maxX="f8" gdRefY="f1" minY="f7" maxY="f9">
                  <a:pos x="f22" y="f23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31" y="f40"/>
                </a:cxn>
                <a:cxn ang="f33">
                  <a:pos x="f31" y="f41"/>
                </a:cxn>
              </a:cxnLst>
              <a:rect l="f39" t="f30" r="f43" b="f37"/>
              <a:pathLst>
                <a:path w="21600" h="21600">
                  <a:moveTo>
                    <a:pt x="f7" y="f20"/>
                  </a:moveTo>
                  <a:lnTo>
                    <a:pt x="f19" y="f20"/>
                  </a:lnTo>
                  <a:lnTo>
                    <a:pt x="f19" y="f7"/>
                  </a:lnTo>
                  <a:lnTo>
                    <a:pt x="f8" y="f9"/>
                  </a:lnTo>
                  <a:lnTo>
                    <a:pt x="f19" y="f8"/>
                  </a:lnTo>
                  <a:lnTo>
                    <a:pt x="f19" y="f26"/>
                  </a:lnTo>
                  <a:lnTo>
                    <a:pt x="f7" y="f26"/>
                  </a:lnTo>
                  <a:close/>
                </a:path>
              </a:pathLst>
            </a:custGeom>
            <a:solidFill>
              <a:srgbClr val="4472C4"/>
            </a:solidFill>
            <a:ln w="12701" cap="flat">
              <a:solidFill>
                <a:srgbClr val="2F528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4" name="TextBox 2047">
              <a:extLst>
                <a:ext uri="{FF2B5EF4-FFF2-40B4-BE49-F238E27FC236}">
                  <a16:creationId xmlns:a16="http://schemas.microsoft.com/office/drawing/2014/main" id="{4E60360A-38D9-492F-A0B4-62640220A01C}"/>
                </a:ext>
              </a:extLst>
            </p:cNvPr>
            <p:cNvSpPr txBox="1"/>
            <p:nvPr/>
          </p:nvSpPr>
          <p:spPr>
            <a:xfrm rot="19263002">
              <a:off x="3739905" y="3571964"/>
              <a:ext cx="1509208" cy="52321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8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PUSH</a:t>
              </a:r>
            </a:p>
          </p:txBody>
        </p:sp>
      </p:grpSp>
      <p:grpSp>
        <p:nvGrpSpPr>
          <p:cNvPr id="15" name="Group 50">
            <a:extLst>
              <a:ext uri="{FF2B5EF4-FFF2-40B4-BE49-F238E27FC236}">
                <a16:creationId xmlns:a16="http://schemas.microsoft.com/office/drawing/2014/main" id="{D3A58AE5-7C13-4E7E-BB5B-09A8241201D3}"/>
              </a:ext>
            </a:extLst>
          </p:cNvPr>
          <p:cNvGrpSpPr/>
          <p:nvPr/>
        </p:nvGrpSpPr>
        <p:grpSpPr>
          <a:xfrm>
            <a:off x="6878707" y="3520908"/>
            <a:ext cx="2361465" cy="819311"/>
            <a:chOff x="6878707" y="3520908"/>
            <a:chExt cx="2361465" cy="819311"/>
          </a:xfrm>
        </p:grpSpPr>
        <p:sp>
          <p:nvSpPr>
            <p:cNvPr id="16" name="Arrow: Right 51">
              <a:extLst>
                <a:ext uri="{FF2B5EF4-FFF2-40B4-BE49-F238E27FC236}">
                  <a16:creationId xmlns:a16="http://schemas.microsoft.com/office/drawing/2014/main" id="{32608451-5879-47E1-B55D-14DF8E8C6F22}"/>
                </a:ext>
              </a:extLst>
            </p:cNvPr>
            <p:cNvSpPr/>
            <p:nvPr/>
          </p:nvSpPr>
          <p:spPr>
            <a:xfrm rot="2205521">
              <a:off x="6878707" y="3520908"/>
              <a:ext cx="2361465" cy="819311"/>
            </a:xfrm>
            <a:custGeom>
              <a:avLst>
                <a:gd name="f0" fmla="val 17853"/>
                <a:gd name="f1" fmla="val 5400"/>
              </a:avLst>
              <a:gdLst>
                <a:gd name="f2" fmla="val 10800000"/>
                <a:gd name="f3" fmla="val 5400000"/>
                <a:gd name="f4" fmla="val 180"/>
                <a:gd name="f5" fmla="val w"/>
                <a:gd name="f6" fmla="val h"/>
                <a:gd name="f7" fmla="val 0"/>
                <a:gd name="f8" fmla="val 21600"/>
                <a:gd name="f9" fmla="val 10800"/>
                <a:gd name="f10" fmla="+- 0 0 0"/>
                <a:gd name="f11" fmla="+- 0 0 180"/>
                <a:gd name="f12" fmla="*/ f5 1 21600"/>
                <a:gd name="f13" fmla="*/ f6 1 21600"/>
                <a:gd name="f14" fmla="+- f8 0 f7"/>
                <a:gd name="f15" fmla="pin 0 f0 21600"/>
                <a:gd name="f16" fmla="pin 0 f1 10800"/>
                <a:gd name="f17" fmla="*/ f10 f2 1"/>
                <a:gd name="f18" fmla="*/ f11 f2 1"/>
                <a:gd name="f19" fmla="val f15"/>
                <a:gd name="f20" fmla="val f16"/>
                <a:gd name="f21" fmla="*/ f14 1 21600"/>
                <a:gd name="f22" fmla="*/ f15 f12 1"/>
                <a:gd name="f23" fmla="*/ f16 f13 1"/>
                <a:gd name="f24" fmla="*/ f17 1 f4"/>
                <a:gd name="f25" fmla="*/ f18 1 f4"/>
                <a:gd name="f26" fmla="+- 21600 0 f20"/>
                <a:gd name="f27" fmla="+- 21600 0 f19"/>
                <a:gd name="f28" fmla="*/ 0 f21 1"/>
                <a:gd name="f29" fmla="*/ 21600 f21 1"/>
                <a:gd name="f30" fmla="*/ f20 f13 1"/>
                <a:gd name="f31" fmla="*/ f19 f12 1"/>
                <a:gd name="f32" fmla="+- f24 0 f3"/>
                <a:gd name="f33" fmla="+- f25 0 f3"/>
                <a:gd name="f34" fmla="*/ f27 f20 1"/>
                <a:gd name="f35" fmla="*/ f28 1 f21"/>
                <a:gd name="f36" fmla="*/ f29 1 f21"/>
                <a:gd name="f37" fmla="*/ f26 f13 1"/>
                <a:gd name="f38" fmla="*/ f34 1 10800"/>
                <a:gd name="f39" fmla="*/ f35 f12 1"/>
                <a:gd name="f40" fmla="*/ f35 f13 1"/>
                <a:gd name="f41" fmla="*/ f36 f13 1"/>
                <a:gd name="f42" fmla="+- f19 f38 0"/>
                <a:gd name="f43" fmla="*/ f42 f12 1"/>
              </a:gdLst>
              <a:ahLst>
                <a:ahXY gdRefX="f0" minX="f7" maxX="f8" gdRefY="f1" minY="f7" maxY="f9">
                  <a:pos x="f22" y="f23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31" y="f40"/>
                </a:cxn>
                <a:cxn ang="f33">
                  <a:pos x="f31" y="f41"/>
                </a:cxn>
              </a:cxnLst>
              <a:rect l="f39" t="f30" r="f43" b="f37"/>
              <a:pathLst>
                <a:path w="21600" h="21600">
                  <a:moveTo>
                    <a:pt x="f7" y="f20"/>
                  </a:moveTo>
                  <a:lnTo>
                    <a:pt x="f19" y="f20"/>
                  </a:lnTo>
                  <a:lnTo>
                    <a:pt x="f19" y="f7"/>
                  </a:lnTo>
                  <a:lnTo>
                    <a:pt x="f8" y="f9"/>
                  </a:lnTo>
                  <a:lnTo>
                    <a:pt x="f19" y="f8"/>
                  </a:lnTo>
                  <a:lnTo>
                    <a:pt x="f19" y="f26"/>
                  </a:lnTo>
                  <a:lnTo>
                    <a:pt x="f7" y="f26"/>
                  </a:lnTo>
                  <a:close/>
                </a:path>
              </a:pathLst>
            </a:custGeom>
            <a:solidFill>
              <a:srgbClr val="4472C4"/>
            </a:solidFill>
            <a:ln w="12701" cap="flat">
              <a:solidFill>
                <a:srgbClr val="2F528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7" name="TextBox 52">
              <a:extLst>
                <a:ext uri="{FF2B5EF4-FFF2-40B4-BE49-F238E27FC236}">
                  <a16:creationId xmlns:a16="http://schemas.microsoft.com/office/drawing/2014/main" id="{4DBEB67D-6D20-4684-A648-8A3E14C2D902}"/>
                </a:ext>
              </a:extLst>
            </p:cNvPr>
            <p:cNvSpPr txBox="1"/>
            <p:nvPr/>
          </p:nvSpPr>
          <p:spPr>
            <a:xfrm rot="2205521">
              <a:off x="7297981" y="3674410"/>
              <a:ext cx="1509208" cy="52321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8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PULL</a:t>
              </a:r>
            </a:p>
          </p:txBody>
        </p:sp>
      </p:grpSp>
      <p:sp>
        <p:nvSpPr>
          <p:cNvPr id="18" name="TextBox 2050">
            <a:extLst>
              <a:ext uri="{FF2B5EF4-FFF2-40B4-BE49-F238E27FC236}">
                <a16:creationId xmlns:a16="http://schemas.microsoft.com/office/drawing/2014/main" id="{ECFDFC69-370D-4BFE-9DD8-C28E3CFFCA2D}"/>
              </a:ext>
            </a:extLst>
          </p:cNvPr>
          <p:cNvSpPr txBox="1"/>
          <p:nvPr/>
        </p:nvSpPr>
        <p:spPr>
          <a:xfrm>
            <a:off x="9154634" y="4720900"/>
            <a:ext cx="2015968" cy="70788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MERGE</a:t>
            </a:r>
          </a:p>
        </p:txBody>
      </p:sp>
      <p:grpSp>
        <p:nvGrpSpPr>
          <p:cNvPr id="19" name="Group 54">
            <a:extLst>
              <a:ext uri="{FF2B5EF4-FFF2-40B4-BE49-F238E27FC236}">
                <a16:creationId xmlns:a16="http://schemas.microsoft.com/office/drawing/2014/main" id="{E7299E8C-A65A-4AF5-B978-141275CD4485}"/>
              </a:ext>
            </a:extLst>
          </p:cNvPr>
          <p:cNvGrpSpPr/>
          <p:nvPr/>
        </p:nvGrpSpPr>
        <p:grpSpPr>
          <a:xfrm>
            <a:off x="6804475" y="3489019"/>
            <a:ext cx="2361465" cy="819311"/>
            <a:chOff x="6804475" y="3489019"/>
            <a:chExt cx="2361465" cy="819311"/>
          </a:xfrm>
        </p:grpSpPr>
        <p:sp>
          <p:nvSpPr>
            <p:cNvPr id="20" name="Arrow: Right 55">
              <a:extLst>
                <a:ext uri="{FF2B5EF4-FFF2-40B4-BE49-F238E27FC236}">
                  <a16:creationId xmlns:a16="http://schemas.microsoft.com/office/drawing/2014/main" id="{E5B55986-F3F2-4354-8BDE-072C93968CD9}"/>
                </a:ext>
              </a:extLst>
            </p:cNvPr>
            <p:cNvSpPr/>
            <p:nvPr/>
          </p:nvSpPr>
          <p:spPr>
            <a:xfrm rot="12976291">
              <a:off x="6804475" y="3489019"/>
              <a:ext cx="2361465" cy="819311"/>
            </a:xfrm>
            <a:custGeom>
              <a:avLst>
                <a:gd name="f0" fmla="val 17853"/>
                <a:gd name="f1" fmla="val 5400"/>
              </a:avLst>
              <a:gdLst>
                <a:gd name="f2" fmla="val 10800000"/>
                <a:gd name="f3" fmla="val 5400000"/>
                <a:gd name="f4" fmla="val 180"/>
                <a:gd name="f5" fmla="val w"/>
                <a:gd name="f6" fmla="val h"/>
                <a:gd name="f7" fmla="val 0"/>
                <a:gd name="f8" fmla="val 21600"/>
                <a:gd name="f9" fmla="val 10800"/>
                <a:gd name="f10" fmla="+- 0 0 0"/>
                <a:gd name="f11" fmla="+- 0 0 180"/>
                <a:gd name="f12" fmla="*/ f5 1 21600"/>
                <a:gd name="f13" fmla="*/ f6 1 21600"/>
                <a:gd name="f14" fmla="+- f8 0 f7"/>
                <a:gd name="f15" fmla="pin 0 f0 21600"/>
                <a:gd name="f16" fmla="pin 0 f1 10800"/>
                <a:gd name="f17" fmla="*/ f10 f2 1"/>
                <a:gd name="f18" fmla="*/ f11 f2 1"/>
                <a:gd name="f19" fmla="val f15"/>
                <a:gd name="f20" fmla="val f16"/>
                <a:gd name="f21" fmla="*/ f14 1 21600"/>
                <a:gd name="f22" fmla="*/ f15 f12 1"/>
                <a:gd name="f23" fmla="*/ f16 f13 1"/>
                <a:gd name="f24" fmla="*/ f17 1 f4"/>
                <a:gd name="f25" fmla="*/ f18 1 f4"/>
                <a:gd name="f26" fmla="+- 21600 0 f20"/>
                <a:gd name="f27" fmla="+- 21600 0 f19"/>
                <a:gd name="f28" fmla="*/ 0 f21 1"/>
                <a:gd name="f29" fmla="*/ 21600 f21 1"/>
                <a:gd name="f30" fmla="*/ f20 f13 1"/>
                <a:gd name="f31" fmla="*/ f19 f12 1"/>
                <a:gd name="f32" fmla="+- f24 0 f3"/>
                <a:gd name="f33" fmla="+- f25 0 f3"/>
                <a:gd name="f34" fmla="*/ f27 f20 1"/>
                <a:gd name="f35" fmla="*/ f28 1 f21"/>
                <a:gd name="f36" fmla="*/ f29 1 f21"/>
                <a:gd name="f37" fmla="*/ f26 f13 1"/>
                <a:gd name="f38" fmla="*/ f34 1 10800"/>
                <a:gd name="f39" fmla="*/ f35 f12 1"/>
                <a:gd name="f40" fmla="*/ f35 f13 1"/>
                <a:gd name="f41" fmla="*/ f36 f13 1"/>
                <a:gd name="f42" fmla="+- f19 f38 0"/>
                <a:gd name="f43" fmla="*/ f42 f12 1"/>
              </a:gdLst>
              <a:ahLst>
                <a:ahXY gdRefX="f0" minX="f7" maxX="f8" gdRefY="f1" minY="f7" maxY="f9">
                  <a:pos x="f22" y="f23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31" y="f40"/>
                </a:cxn>
                <a:cxn ang="f33">
                  <a:pos x="f31" y="f41"/>
                </a:cxn>
              </a:cxnLst>
              <a:rect l="f39" t="f30" r="f43" b="f37"/>
              <a:pathLst>
                <a:path w="21600" h="21600">
                  <a:moveTo>
                    <a:pt x="f7" y="f20"/>
                  </a:moveTo>
                  <a:lnTo>
                    <a:pt x="f19" y="f20"/>
                  </a:lnTo>
                  <a:lnTo>
                    <a:pt x="f19" y="f7"/>
                  </a:lnTo>
                  <a:lnTo>
                    <a:pt x="f8" y="f9"/>
                  </a:lnTo>
                  <a:lnTo>
                    <a:pt x="f19" y="f8"/>
                  </a:lnTo>
                  <a:lnTo>
                    <a:pt x="f19" y="f26"/>
                  </a:lnTo>
                  <a:lnTo>
                    <a:pt x="f7" y="f26"/>
                  </a:lnTo>
                  <a:close/>
                </a:path>
              </a:pathLst>
            </a:custGeom>
            <a:solidFill>
              <a:srgbClr val="4472C4"/>
            </a:solidFill>
            <a:ln w="12701" cap="flat">
              <a:solidFill>
                <a:srgbClr val="2F528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21" name="TextBox 56">
              <a:extLst>
                <a:ext uri="{FF2B5EF4-FFF2-40B4-BE49-F238E27FC236}">
                  <a16:creationId xmlns:a16="http://schemas.microsoft.com/office/drawing/2014/main" id="{0C09EA90-0EE9-4914-BDB7-684B9CED0204}"/>
                </a:ext>
              </a:extLst>
            </p:cNvPr>
            <p:cNvSpPr txBox="1"/>
            <p:nvPr/>
          </p:nvSpPr>
          <p:spPr>
            <a:xfrm rot="2175509">
              <a:off x="7379472" y="3752802"/>
              <a:ext cx="1509208" cy="52321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8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PUSH</a:t>
              </a:r>
            </a:p>
          </p:txBody>
        </p:sp>
      </p:grpSp>
      <p:grpSp>
        <p:nvGrpSpPr>
          <p:cNvPr id="22" name="Group 57">
            <a:extLst>
              <a:ext uri="{FF2B5EF4-FFF2-40B4-BE49-F238E27FC236}">
                <a16:creationId xmlns:a16="http://schemas.microsoft.com/office/drawing/2014/main" id="{AD71131C-8C13-4513-B33E-2AF6D923E82B}"/>
              </a:ext>
            </a:extLst>
          </p:cNvPr>
          <p:cNvGrpSpPr/>
          <p:nvPr/>
        </p:nvGrpSpPr>
        <p:grpSpPr>
          <a:xfrm>
            <a:off x="3179825" y="3511144"/>
            <a:ext cx="2361465" cy="819311"/>
            <a:chOff x="3179825" y="3511144"/>
            <a:chExt cx="2361465" cy="819311"/>
          </a:xfrm>
        </p:grpSpPr>
        <p:sp>
          <p:nvSpPr>
            <p:cNvPr id="23" name="Arrow: Right 58">
              <a:extLst>
                <a:ext uri="{FF2B5EF4-FFF2-40B4-BE49-F238E27FC236}">
                  <a16:creationId xmlns:a16="http://schemas.microsoft.com/office/drawing/2014/main" id="{FFAC5A2D-9B24-40DE-ADDE-EBC9CB1C6C14}"/>
                </a:ext>
              </a:extLst>
            </p:cNvPr>
            <p:cNvSpPr/>
            <p:nvPr/>
          </p:nvSpPr>
          <p:spPr>
            <a:xfrm rot="8546204">
              <a:off x="3179825" y="3511144"/>
              <a:ext cx="2361465" cy="819311"/>
            </a:xfrm>
            <a:custGeom>
              <a:avLst>
                <a:gd name="f0" fmla="val 17853"/>
                <a:gd name="f1" fmla="val 5400"/>
              </a:avLst>
              <a:gdLst>
                <a:gd name="f2" fmla="val 10800000"/>
                <a:gd name="f3" fmla="val 5400000"/>
                <a:gd name="f4" fmla="val 180"/>
                <a:gd name="f5" fmla="val w"/>
                <a:gd name="f6" fmla="val h"/>
                <a:gd name="f7" fmla="val 0"/>
                <a:gd name="f8" fmla="val 21600"/>
                <a:gd name="f9" fmla="val 10800"/>
                <a:gd name="f10" fmla="+- 0 0 0"/>
                <a:gd name="f11" fmla="+- 0 0 180"/>
                <a:gd name="f12" fmla="*/ f5 1 21600"/>
                <a:gd name="f13" fmla="*/ f6 1 21600"/>
                <a:gd name="f14" fmla="+- f8 0 f7"/>
                <a:gd name="f15" fmla="pin 0 f0 21600"/>
                <a:gd name="f16" fmla="pin 0 f1 10800"/>
                <a:gd name="f17" fmla="*/ f10 f2 1"/>
                <a:gd name="f18" fmla="*/ f11 f2 1"/>
                <a:gd name="f19" fmla="val f15"/>
                <a:gd name="f20" fmla="val f16"/>
                <a:gd name="f21" fmla="*/ f14 1 21600"/>
                <a:gd name="f22" fmla="*/ f15 f12 1"/>
                <a:gd name="f23" fmla="*/ f16 f13 1"/>
                <a:gd name="f24" fmla="*/ f17 1 f4"/>
                <a:gd name="f25" fmla="*/ f18 1 f4"/>
                <a:gd name="f26" fmla="+- 21600 0 f20"/>
                <a:gd name="f27" fmla="+- 21600 0 f19"/>
                <a:gd name="f28" fmla="*/ 0 f21 1"/>
                <a:gd name="f29" fmla="*/ 21600 f21 1"/>
                <a:gd name="f30" fmla="*/ f20 f13 1"/>
                <a:gd name="f31" fmla="*/ f19 f12 1"/>
                <a:gd name="f32" fmla="+- f24 0 f3"/>
                <a:gd name="f33" fmla="+- f25 0 f3"/>
                <a:gd name="f34" fmla="*/ f27 f20 1"/>
                <a:gd name="f35" fmla="*/ f28 1 f21"/>
                <a:gd name="f36" fmla="*/ f29 1 f21"/>
                <a:gd name="f37" fmla="*/ f26 f13 1"/>
                <a:gd name="f38" fmla="*/ f34 1 10800"/>
                <a:gd name="f39" fmla="*/ f35 f12 1"/>
                <a:gd name="f40" fmla="*/ f35 f13 1"/>
                <a:gd name="f41" fmla="*/ f36 f13 1"/>
                <a:gd name="f42" fmla="+- f19 f38 0"/>
                <a:gd name="f43" fmla="*/ f42 f12 1"/>
              </a:gdLst>
              <a:ahLst>
                <a:ahXY gdRefX="f0" minX="f7" maxX="f8" gdRefY="f1" minY="f7" maxY="f9">
                  <a:pos x="f22" y="f23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31" y="f40"/>
                </a:cxn>
                <a:cxn ang="f33">
                  <a:pos x="f31" y="f41"/>
                </a:cxn>
              </a:cxnLst>
              <a:rect l="f39" t="f30" r="f43" b="f37"/>
              <a:pathLst>
                <a:path w="21600" h="21600">
                  <a:moveTo>
                    <a:pt x="f7" y="f20"/>
                  </a:moveTo>
                  <a:lnTo>
                    <a:pt x="f19" y="f20"/>
                  </a:lnTo>
                  <a:lnTo>
                    <a:pt x="f19" y="f7"/>
                  </a:lnTo>
                  <a:lnTo>
                    <a:pt x="f8" y="f9"/>
                  </a:lnTo>
                  <a:lnTo>
                    <a:pt x="f19" y="f8"/>
                  </a:lnTo>
                  <a:lnTo>
                    <a:pt x="f19" y="f26"/>
                  </a:lnTo>
                  <a:lnTo>
                    <a:pt x="f7" y="f26"/>
                  </a:lnTo>
                  <a:close/>
                </a:path>
              </a:pathLst>
            </a:custGeom>
            <a:solidFill>
              <a:srgbClr val="4472C4"/>
            </a:solidFill>
            <a:ln w="12701" cap="flat">
              <a:solidFill>
                <a:srgbClr val="2F528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24" name="TextBox 59">
              <a:extLst>
                <a:ext uri="{FF2B5EF4-FFF2-40B4-BE49-F238E27FC236}">
                  <a16:creationId xmlns:a16="http://schemas.microsoft.com/office/drawing/2014/main" id="{29A4D8BE-08E8-486A-B87B-473C792CE784}"/>
                </a:ext>
              </a:extLst>
            </p:cNvPr>
            <p:cNvSpPr txBox="1"/>
            <p:nvPr/>
          </p:nvSpPr>
          <p:spPr>
            <a:xfrm rot="19321409">
              <a:off x="3780284" y="3511824"/>
              <a:ext cx="1509208" cy="52321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8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PULL</a:t>
              </a:r>
            </a:p>
          </p:txBody>
        </p:sp>
      </p:grpSp>
      <p:sp>
        <p:nvSpPr>
          <p:cNvPr id="25" name="TextBox 2051">
            <a:extLst>
              <a:ext uri="{FF2B5EF4-FFF2-40B4-BE49-F238E27FC236}">
                <a16:creationId xmlns:a16="http://schemas.microsoft.com/office/drawing/2014/main" id="{E0A00FB2-3F7D-4157-B6AA-13A135CB3BA6}"/>
              </a:ext>
            </a:extLst>
          </p:cNvPr>
          <p:cNvSpPr txBox="1"/>
          <p:nvPr/>
        </p:nvSpPr>
        <p:spPr>
          <a:xfrm>
            <a:off x="2234436" y="5356454"/>
            <a:ext cx="121111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Commit</a:t>
            </a:r>
          </a:p>
        </p:txBody>
      </p:sp>
      <p:sp>
        <p:nvSpPr>
          <p:cNvPr id="26" name="TextBox 61">
            <a:extLst>
              <a:ext uri="{FF2B5EF4-FFF2-40B4-BE49-F238E27FC236}">
                <a16:creationId xmlns:a16="http://schemas.microsoft.com/office/drawing/2014/main" id="{4DCD1614-D86C-43EF-8BAC-0E613B704339}"/>
              </a:ext>
            </a:extLst>
          </p:cNvPr>
          <p:cNvSpPr txBox="1"/>
          <p:nvPr/>
        </p:nvSpPr>
        <p:spPr>
          <a:xfrm>
            <a:off x="9557061" y="5343131"/>
            <a:ext cx="121111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Commit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2CC89"/>
                                      </p:to>
                                    </p:animClr>
                                    <p:animClr clrSpc="rgb" dir="cw">
                                      <p:cBhvr>
                                        <p:cTn id="9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2CC89"/>
                                      </p:to>
                                    </p:animClr>
                                    <p:set>
                                      <p:cBhvr>
                                        <p:cTn id="9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2CC89"/>
                                      </p:to>
                                    </p:animClr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2CC89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9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1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9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1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1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9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6" grpId="0" animBg="1"/>
      <p:bldP spid="6" grpId="1" animBg="1"/>
      <p:bldP spid="6" grpId="2" animBg="1"/>
      <p:bldP spid="6" grpId="3" animBg="1"/>
      <p:bldP spid="7" grpId="0" animBg="1"/>
      <p:bldP spid="7" grpId="1" animBg="1"/>
      <p:bldP spid="7" grpId="2" animBg="1"/>
      <p:bldP spid="7" grpId="3" animBg="1"/>
      <p:bldP spid="8" grpId="0" animBg="1"/>
      <p:bldP spid="9" grpId="0" animBg="1"/>
      <p:bldP spid="10" grpId="0"/>
      <p:bldP spid="11" grpId="0"/>
      <p:bldP spid="18" grpId="0"/>
      <p:bldP spid="18" grpId="1"/>
      <p:bldP spid="25" grpId="0"/>
      <p:bldP spid="25" grpId="1"/>
      <p:bldP spid="25" grpId="2"/>
      <p:bldP spid="25" grpId="3"/>
      <p:bldP spid="26" grpId="0"/>
      <p:bldP spid="26" grpId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5089B3A0-1ACF-43FC-B266-0CBA47ED60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59243" y="376357"/>
            <a:ext cx="8100943" cy="1485900"/>
          </a:xfrm>
        </p:spPr>
        <p:txBody>
          <a:bodyPr anchorCtr="1"/>
          <a:lstStyle/>
          <a:p>
            <a:pPr lvl="0" algn="ctr"/>
            <a:r>
              <a:rPr lang="en-GB" sz="2400" dirty="0" err="1"/>
              <a:t>OurCodingClub</a:t>
            </a:r>
            <a:r>
              <a:rPr lang="en-GB" sz="2400" dirty="0"/>
              <a:t> &gt; Tutorials &gt; </a:t>
            </a:r>
            <a:r>
              <a:rPr lang="en-GB" sz="2400" dirty="0" err="1"/>
              <a:t>Github</a:t>
            </a:r>
            <a:r>
              <a:rPr lang="en-GB" sz="2400" dirty="0"/>
              <a:t/>
            </a:r>
            <a:br>
              <a:rPr lang="en-GB" sz="2400" dirty="0"/>
            </a:br>
            <a:r>
              <a:rPr lang="en-GB" sz="2400" dirty="0">
                <a:hlinkClick r:id="rId2"/>
              </a:rPr>
              <a:t>https://ourcodingclub.github.io/tutorials/git/</a:t>
            </a:r>
            <a:r>
              <a:rPr lang="en-GB" sz="2400" dirty="0"/>
              <a:t> 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A2EB602-AA2E-4CB4-B8EB-A645394DB23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820" t="13722" r="14205" b="4466"/>
          <a:stretch>
            <a:fillRect/>
          </a:stretch>
        </p:blipFill>
        <p:spPr>
          <a:xfrm>
            <a:off x="2728811" y="1793286"/>
            <a:ext cx="7361806" cy="491171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288B5-505D-4C39-B4B5-B91154BD8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Interactive Viz using Shiny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863A8-499B-4FA4-8C82-3F4ECE220B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32159240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C4FD9-CDCD-4274-865F-F20005D4655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How do you share your work once it is complete?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7DBE-70DD-44BE-8A82-2A78EA7F205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3000" y="2420951"/>
            <a:ext cx="4953000" cy="3581403"/>
          </a:xfrm>
        </p:spPr>
        <p:txBody>
          <a:bodyPr/>
          <a:lstStyle/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3200" dirty="0"/>
              <a:t>  Papers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3200" dirty="0"/>
              <a:t>  Presentations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3200" dirty="0"/>
              <a:t>  Poster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3200" dirty="0"/>
              <a:t>  Tweet</a:t>
            </a:r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3200" dirty="0"/>
              <a:t>  Code on </a:t>
            </a:r>
            <a:r>
              <a:rPr lang="en-GB" sz="3200" dirty="0" err="1"/>
              <a:t>Github</a:t>
            </a:r>
            <a:endParaRPr lang="en-GB" sz="3200" dirty="0"/>
          </a:p>
          <a:p>
            <a:pPr lvl="0">
              <a:lnSpc>
                <a:spcPct val="84000"/>
              </a:lnSpc>
              <a:buFont typeface="Wingdings" panose="05000000000000000000" pitchFamily="2" charset="2"/>
              <a:buChar char="Ø"/>
            </a:pPr>
            <a:r>
              <a:rPr lang="en-GB" sz="3200" dirty="0"/>
              <a:t>  R-package on CRAN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97F919F-827C-4A22-B8EB-F3A4BA37682A}"/>
              </a:ext>
            </a:extLst>
          </p:cNvPr>
          <p:cNvGrpSpPr/>
          <p:nvPr/>
        </p:nvGrpSpPr>
        <p:grpSpPr>
          <a:xfrm>
            <a:off x="6487430" y="2418077"/>
            <a:ext cx="3282215" cy="3584277"/>
            <a:chOff x="6728062" y="1673846"/>
            <a:chExt cx="4516533" cy="4932190"/>
          </a:xfrm>
        </p:grpSpPr>
        <p:pic>
          <p:nvPicPr>
            <p:cNvPr id="4" name="Picture 2" descr="Image result for twitter">
              <a:extLst>
                <a:ext uri="{FF2B5EF4-FFF2-40B4-BE49-F238E27FC236}">
                  <a16:creationId xmlns:a16="http://schemas.microsoft.com/office/drawing/2014/main" id="{0FA4207E-AFC4-4E09-9948-F428B3DF6D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6728063" y="4211653"/>
              <a:ext cx="4516532" cy="239438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5" name="Picture 4" descr="Image result for journal papers">
              <a:extLst>
                <a:ext uri="{FF2B5EF4-FFF2-40B4-BE49-F238E27FC236}">
                  <a16:creationId xmlns:a16="http://schemas.microsoft.com/office/drawing/2014/main" id="{8BA33345-E8FF-438A-8E82-75A3157C4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6728062" y="1673846"/>
              <a:ext cx="4502917" cy="2788554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D0FB6-D08F-417D-946A-FB75A37D1E5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R shiny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8DBEA-2B3C-4D4B-ADAA-1332B4FB613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1834176"/>
            <a:ext cx="9601200" cy="779928"/>
          </a:xfrm>
        </p:spPr>
        <p:txBody>
          <a:bodyPr/>
          <a:lstStyle/>
          <a:p>
            <a:pPr lvl="0"/>
            <a:r>
              <a:rPr lang="en-GB" dirty="0"/>
              <a:t>Allows others to explore your data, or even use your methods, with out the need to know how to use 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0CB953-F220-4DD2-AF90-C7C3189270E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698771" y="2729608"/>
            <a:ext cx="7125050" cy="3923416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AC864-70FC-44AD-837E-E5E03827640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How does it work?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9E68523F-764E-46E3-B0CE-568DE8542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5517" y="2605576"/>
            <a:ext cx="7017104" cy="3383573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grpSp>
        <p:nvGrpSpPr>
          <p:cNvPr id="4" name="Group 8">
            <a:extLst>
              <a:ext uri="{FF2B5EF4-FFF2-40B4-BE49-F238E27FC236}">
                <a16:creationId xmlns:a16="http://schemas.microsoft.com/office/drawing/2014/main" id="{8B885B12-CBCE-4372-9B40-E20CD8C26C44}"/>
              </a:ext>
            </a:extLst>
          </p:cNvPr>
          <p:cNvGrpSpPr/>
          <p:nvPr/>
        </p:nvGrpSpPr>
        <p:grpSpPr>
          <a:xfrm>
            <a:off x="2916862" y="3487475"/>
            <a:ext cx="5798978" cy="461662"/>
            <a:chOff x="2916862" y="3487475"/>
            <a:chExt cx="5798978" cy="461662"/>
          </a:xfrm>
        </p:grpSpPr>
        <p:sp>
          <p:nvSpPr>
            <p:cNvPr id="5" name="TextBox 6">
              <a:extLst>
                <a:ext uri="{FF2B5EF4-FFF2-40B4-BE49-F238E27FC236}">
                  <a16:creationId xmlns:a16="http://schemas.microsoft.com/office/drawing/2014/main" id="{56B87A6D-D736-4516-8D05-835D55A51E91}"/>
                </a:ext>
              </a:extLst>
            </p:cNvPr>
            <p:cNvSpPr txBox="1"/>
            <p:nvPr/>
          </p:nvSpPr>
          <p:spPr>
            <a:xfrm>
              <a:off x="2916862" y="3487475"/>
              <a:ext cx="1200332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400" b="0" i="0" u="none" strike="noStrike" kern="1200" cap="none" spc="0" baseline="0">
                  <a:solidFill>
                    <a:srgbClr val="099BDD"/>
                  </a:solidFill>
                  <a:uFillTx/>
                  <a:latin typeface="Calibri"/>
                </a:rPr>
                <a:t>Server.R</a:t>
              </a:r>
            </a:p>
          </p:txBody>
        </p:sp>
        <p:sp>
          <p:nvSpPr>
            <p:cNvPr id="6" name="TextBox 7">
              <a:extLst>
                <a:ext uri="{FF2B5EF4-FFF2-40B4-BE49-F238E27FC236}">
                  <a16:creationId xmlns:a16="http://schemas.microsoft.com/office/drawing/2014/main" id="{341923B9-8C59-4673-8DEF-8322EF2D294F}"/>
                </a:ext>
              </a:extLst>
            </p:cNvPr>
            <p:cNvSpPr txBox="1"/>
            <p:nvPr/>
          </p:nvSpPr>
          <p:spPr>
            <a:xfrm>
              <a:off x="8013408" y="3487475"/>
              <a:ext cx="702432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400" b="0" i="0" u="none" strike="noStrike" kern="1200" cap="none" spc="0" baseline="0">
                  <a:solidFill>
                    <a:srgbClr val="099BDD"/>
                  </a:solidFill>
                  <a:uFillTx/>
                  <a:latin typeface="Calibri"/>
                </a:rPr>
                <a:t>UI.R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E6CF8-26AC-463E-B801-FAC5301A9D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How  does  it  work?</a:t>
            </a:r>
            <a:endParaRPr lang="en-GB"/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DA9577EA-8971-4FF9-B3A7-13C04B29C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749744" y="1710467"/>
            <a:ext cx="5231245" cy="4645993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EAFD906E-8B6B-4219-B00B-34EEF8E79A6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122386" y="1710467"/>
            <a:ext cx="8860819" cy="4645993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64701D05-9A05-490F-B8B9-CD56F70549E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947287" y="1949939"/>
            <a:ext cx="9251350" cy="421187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21B9FF0D-10FA-4BDC-BB37-BFF0F9ACB80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934038" y="1930591"/>
            <a:ext cx="9207879" cy="427098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BB203-A69F-4255-A3D2-A6524488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preparation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9F3E01-D78E-4CEE-B9FA-DED18B11F24C}"/>
              </a:ext>
            </a:extLst>
          </p:cNvPr>
          <p:cNvSpPr txBox="1">
            <a:spLocks/>
          </p:cNvSpPr>
          <p:nvPr/>
        </p:nvSpPr>
        <p:spPr>
          <a:xfrm>
            <a:off x="1024128" y="2286000"/>
            <a:ext cx="4754880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61228F-4443-4DD1-82AE-3EA53F6C738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575" y="2452723"/>
            <a:ext cx="1951356" cy="15120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013EA2-A254-4FD3-96BF-EE2CDC9B761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648" y="2452723"/>
            <a:ext cx="4486183" cy="1575369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D7B29A7-5BDF-4D79-8C5B-CEDD61E81DAB}"/>
              </a:ext>
            </a:extLst>
          </p:cNvPr>
          <p:cNvGrpSpPr/>
          <p:nvPr/>
        </p:nvGrpSpPr>
        <p:grpSpPr>
          <a:xfrm>
            <a:off x="3632574" y="4620126"/>
            <a:ext cx="3586373" cy="1689234"/>
            <a:chOff x="3401568" y="4297680"/>
            <a:chExt cx="3586373" cy="168923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D85EB12-5793-463B-BF58-5B104E99FED0}"/>
                </a:ext>
              </a:extLst>
            </p:cNvPr>
            <p:cNvSpPr/>
            <p:nvPr/>
          </p:nvSpPr>
          <p:spPr>
            <a:xfrm>
              <a:off x="3401568" y="4297680"/>
              <a:ext cx="3586373" cy="1689234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62BC7B6-6B28-42F3-A837-388EAF585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3922" y="4433819"/>
              <a:ext cx="3368140" cy="14064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161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7DFA9-3252-41C0-86C6-BFF37CEFC97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860BC-3C8F-4FB9-9296-AA7E9CA8903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3695" y="2064340"/>
            <a:ext cx="10668003" cy="4933508"/>
          </a:xfrm>
        </p:spPr>
        <p:txBody>
          <a:bodyPr anchorCtr="1">
            <a:noAutofit/>
          </a:bodyPr>
          <a:lstStyle/>
          <a:p>
            <a:pPr marL="0" lvl="0" indent="0" algn="ctr">
              <a:lnSpc>
                <a:spcPct val="120000"/>
              </a:lnSpc>
              <a:spcBef>
                <a:spcPts val="600"/>
              </a:spcBef>
              <a:buNone/>
            </a:pPr>
            <a:r>
              <a:rPr lang="en-GB" sz="2400" b="1" dirty="0"/>
              <a:t>Shiny Gallery</a:t>
            </a:r>
          </a:p>
          <a:p>
            <a:pPr marL="0" lvl="0" indent="0" algn="ctr">
              <a:lnSpc>
                <a:spcPct val="120000"/>
              </a:lnSpc>
              <a:spcBef>
                <a:spcPts val="600"/>
              </a:spcBef>
              <a:buNone/>
            </a:pPr>
            <a:r>
              <a:rPr lang="en-GB" sz="2400" dirty="0"/>
              <a:t>User inputs define graph </a:t>
            </a:r>
            <a:r>
              <a:rPr lang="en-GB" sz="2400" u="sng" dirty="0">
                <a:hlinkClick r:id="rId2"/>
              </a:rPr>
              <a:t>http://</a:t>
            </a:r>
            <a:r>
              <a:rPr lang="en-GB" sz="2400" u="sng" dirty="0">
                <a:solidFill>
                  <a:srgbClr val="FF0000"/>
                </a:solidFill>
                <a:hlinkClick r:id="rId2"/>
              </a:rPr>
              <a:t>shiny.rstudio.com/gallery/kmeans-example.html</a:t>
            </a:r>
            <a:r>
              <a:rPr lang="en-GB" sz="2400" dirty="0">
                <a:solidFill>
                  <a:srgbClr val="FF0000"/>
                </a:solidFill>
              </a:rPr>
              <a:t> </a:t>
            </a:r>
          </a:p>
          <a:p>
            <a:pPr marL="0" lvl="0" indent="0" algn="ctr">
              <a:lnSpc>
                <a:spcPct val="120000"/>
              </a:lnSpc>
              <a:spcBef>
                <a:spcPts val="600"/>
              </a:spcBef>
              <a:buNone/>
            </a:pPr>
            <a:r>
              <a:rPr lang="en-GB" sz="2400" dirty="0"/>
              <a:t>There are a range of widgets: </a:t>
            </a:r>
            <a:r>
              <a:rPr lang="en-GB" sz="2400" u="sng" dirty="0">
                <a:hlinkClick r:id="rId3"/>
              </a:rPr>
              <a:t>http://shiny.rstudio.com/gallery/widget-gallery.html</a:t>
            </a:r>
            <a:endParaRPr lang="en-GB" sz="2400" dirty="0"/>
          </a:p>
          <a:p>
            <a:pPr marL="0" lvl="0" indent="0" algn="ctr">
              <a:lnSpc>
                <a:spcPct val="120000"/>
              </a:lnSpc>
              <a:spcBef>
                <a:spcPts val="600"/>
              </a:spcBef>
              <a:buNone/>
            </a:pPr>
            <a:r>
              <a:rPr lang="en-GB" sz="2400" dirty="0"/>
              <a:t>Or with Google charts: </a:t>
            </a:r>
            <a:r>
              <a:rPr lang="en-GB" sz="2400" u="sng" dirty="0">
                <a:hlinkClick r:id="rId4"/>
              </a:rPr>
              <a:t>http://shiny.rstudio.com/gallery/movie-explorer.html</a:t>
            </a:r>
            <a:endParaRPr lang="en-GB" sz="2400" dirty="0"/>
          </a:p>
          <a:p>
            <a:pPr marL="0" lvl="0" indent="0" algn="ctr">
              <a:lnSpc>
                <a:spcPct val="120000"/>
              </a:lnSpc>
              <a:spcBef>
                <a:spcPts val="600"/>
              </a:spcBef>
              <a:buNone/>
            </a:pPr>
            <a:r>
              <a:rPr lang="en-GB" sz="2400" dirty="0"/>
              <a:t>Maps can be done ++ : </a:t>
            </a:r>
            <a:r>
              <a:rPr lang="en-GB" sz="2400" u="sng" dirty="0">
                <a:hlinkClick r:id="rId5"/>
              </a:rPr>
              <a:t>http://shiny.rstudio.com/gallery/superzip-example.html</a:t>
            </a:r>
            <a:endParaRPr lang="en-GB" sz="2400" u="sng" dirty="0"/>
          </a:p>
          <a:p>
            <a:pPr marL="0" lvl="0" indent="0" algn="ctr">
              <a:lnSpc>
                <a:spcPct val="120000"/>
              </a:lnSpc>
              <a:spcBef>
                <a:spcPts val="600"/>
              </a:spcBef>
              <a:buNone/>
            </a:pPr>
            <a:endParaRPr lang="en-GB" sz="2400" dirty="0"/>
          </a:p>
          <a:p>
            <a:pPr marL="0" lvl="0" indent="0" algn="ctr">
              <a:lnSpc>
                <a:spcPct val="120000"/>
              </a:lnSpc>
              <a:spcBef>
                <a:spcPts val="600"/>
              </a:spcBef>
              <a:buNone/>
            </a:pPr>
            <a:endParaRPr lang="en-GB" sz="2400" b="1" u="sng" dirty="0"/>
          </a:p>
          <a:p>
            <a:pPr marL="0" lvl="0" indent="0" algn="ctr">
              <a:lnSpc>
                <a:spcPct val="120000"/>
              </a:lnSpc>
              <a:spcBef>
                <a:spcPts val="600"/>
              </a:spcBef>
              <a:buNone/>
            </a:pPr>
            <a:endParaRPr lang="en-GB" sz="24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2C0AA-7789-49E1-ACBD-63F779365AC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How do I do it? </a:t>
            </a:r>
          </a:p>
        </p:txBody>
      </p:sp>
      <p:pic>
        <p:nvPicPr>
          <p:cNvPr id="3" name="Picture 15">
            <a:extLst>
              <a:ext uri="{FF2B5EF4-FFF2-40B4-BE49-F238E27FC236}">
                <a16:creationId xmlns:a16="http://schemas.microsoft.com/office/drawing/2014/main" id="{BEFFAF5D-0258-4E0A-9EF6-AED3CE9A21A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7001" y="1943969"/>
            <a:ext cx="7317998" cy="4573746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3C5ECB2-AFA8-4CE6-B151-2434F9083A1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034139" y="2863752"/>
            <a:ext cx="8123722" cy="1717873"/>
          </a:xfrm>
        </p:spPr>
        <p:txBody>
          <a:bodyPr>
            <a:normAutofit fontScale="92500" lnSpcReduction="10000"/>
          </a:bodyPr>
          <a:lstStyle/>
          <a:p>
            <a:pPr marL="0" lvl="0" indent="0" algn="ctr">
              <a:buNone/>
            </a:pPr>
            <a:r>
              <a:rPr lang="en-GB" sz="8000" dirty="0"/>
              <a:t>Cheatsheets</a:t>
            </a:r>
            <a:endParaRPr lang="en-GB" sz="4800" dirty="0"/>
          </a:p>
          <a:p>
            <a:pPr marL="0" lvl="0" indent="0" algn="ctr">
              <a:buNone/>
            </a:pPr>
            <a:r>
              <a:rPr lang="en-GB" sz="4800" dirty="0">
                <a:solidFill>
                  <a:srgbClr val="FFC000"/>
                </a:solidFill>
              </a:rPr>
              <a:t>6_shiny/shiny_cheatsheet.pdf</a:t>
            </a:r>
          </a:p>
        </p:txBody>
      </p:sp>
    </p:spTree>
    <p:extLst>
      <p:ext uri="{BB962C8B-B14F-4D97-AF65-F5344CB8AC3E}">
        <p14:creationId xmlns:p14="http://schemas.microsoft.com/office/powerpoint/2010/main" val="175208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E1BA7690-1A19-4926-B5DB-D3DFF51B86F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Practical - Walkthrough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02AD9B46-C2CE-437B-8FC3-FCC678EE4FBB}"/>
              </a:ext>
            </a:extLst>
          </p:cNvPr>
          <p:cNvSpPr txBox="1"/>
          <p:nvPr/>
        </p:nvSpPr>
        <p:spPr>
          <a:xfrm>
            <a:off x="1023817" y="1784403"/>
            <a:ext cx="3894912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6_Shiny/code/example_01.R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AD4229E9-1A4C-473A-9B57-B68C78B9856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3817" y="2407304"/>
            <a:ext cx="6078071" cy="401668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4">
            <a:extLst>
              <a:ext uri="{FF2B5EF4-FFF2-40B4-BE49-F238E27FC236}">
                <a16:creationId xmlns:a16="http://schemas.microsoft.com/office/drawing/2014/main" id="{81B9E960-FD5B-4EFB-AF03-F0F63E59352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653"/>
          <a:stretch>
            <a:fillRect/>
          </a:stretch>
        </p:blipFill>
        <p:spPr>
          <a:xfrm>
            <a:off x="7492758" y="3112992"/>
            <a:ext cx="4411952" cy="325010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831F6D9B-349B-427D-9CD7-6AE29A3A496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Practical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8689125B-65B9-4FA4-8923-5281A89FD4DE}"/>
              </a:ext>
            </a:extLst>
          </p:cNvPr>
          <p:cNvSpPr txBox="1"/>
          <p:nvPr/>
        </p:nvSpPr>
        <p:spPr>
          <a:xfrm>
            <a:off x="1024128" y="1593918"/>
            <a:ext cx="5934830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In Rstudio go to ‘6_Shiny/code/example_02.R’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F86E1DCA-05BB-4CDA-B0E9-6347E15662B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40545" y="2171699"/>
            <a:ext cx="4446279" cy="450745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97F413F1-54C4-428C-95FA-2E816E40612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26645" y="2317071"/>
            <a:ext cx="3323359" cy="423624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4BEBE5DB-3993-4BEA-9BE4-B40BD22E1AD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Practical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7425DB6D-666D-4234-AB43-6A83354565E7}"/>
              </a:ext>
            </a:extLst>
          </p:cNvPr>
          <p:cNvSpPr txBox="1"/>
          <p:nvPr/>
        </p:nvSpPr>
        <p:spPr>
          <a:xfrm>
            <a:off x="1024128" y="1703499"/>
            <a:ext cx="5934830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In Rstudio go to ‘6_Shiny/code/example_03.R’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68C607-A3DB-4FE2-9AA2-4A13110E1B5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426011" y="2521819"/>
            <a:ext cx="3576704" cy="407458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0">
            <a:extLst>
              <a:ext uri="{FF2B5EF4-FFF2-40B4-BE49-F238E27FC236}">
                <a16:creationId xmlns:a16="http://schemas.microsoft.com/office/drawing/2014/main" id="{DF6ABF21-8104-4851-B3AB-1598FFBBC42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729824" y="2521819"/>
            <a:ext cx="3036165" cy="410991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288B5-505D-4C39-B4B5-B91154BD8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Wrap-up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863A8-499B-4FA4-8C82-3F4ECE220B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291678979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D8B7-58DD-42A0-9091-8B0641E2B8F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sz="4000"/>
              <a:t>The internet is FULL of useful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CFEDB-FC97-4337-83DA-BDA8C17495E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2445800"/>
            <a:ext cx="9601200" cy="3581403"/>
          </a:xfrm>
        </p:spPr>
        <p:txBody>
          <a:bodyPr/>
          <a:lstStyle/>
          <a:p>
            <a:pPr lvl="0"/>
            <a:r>
              <a:rPr lang="en-GB"/>
              <a:t>Karl Broman: </a:t>
            </a:r>
            <a:r>
              <a:rPr lang="en-GB">
                <a:hlinkClick r:id="rId2"/>
              </a:rPr>
              <a:t>https://kbroman.org/</a:t>
            </a:r>
            <a:endParaRPr lang="en-GB"/>
          </a:p>
          <a:p>
            <a:pPr lvl="0"/>
            <a:r>
              <a:rPr lang="en-GB"/>
              <a:t>Coding Club: </a:t>
            </a:r>
            <a:r>
              <a:rPr lang="en-GB">
                <a:hlinkClick r:id="rId3"/>
              </a:rPr>
              <a:t>https://ourcodingclub.github.io/</a:t>
            </a:r>
            <a:endParaRPr lang="en-GB"/>
          </a:p>
          <a:p>
            <a:pPr lvl="0"/>
            <a:r>
              <a:rPr lang="en-GB"/>
              <a:t>Rstudio tutorials: </a:t>
            </a:r>
            <a:r>
              <a:rPr lang="en-GB">
                <a:hlinkClick r:id="rId4"/>
              </a:rPr>
              <a:t>https://www.rstudio.com/online-learning/</a:t>
            </a:r>
            <a:endParaRPr lang="en-GB"/>
          </a:p>
          <a:p>
            <a:pPr lvl="0"/>
            <a:r>
              <a:rPr lang="en-GB"/>
              <a:t>Cheatsheets: </a:t>
            </a:r>
            <a:r>
              <a:rPr lang="en-GB">
                <a:hlinkClick r:id="rId5"/>
              </a:rPr>
              <a:t>https://www.rstudio.com/resources/cheatsheets/</a:t>
            </a:r>
            <a:endParaRPr lang="en-GB"/>
          </a:p>
          <a:p>
            <a:pPr lvl="0"/>
            <a:r>
              <a:rPr lang="en-GB"/>
              <a:t>Webinars: </a:t>
            </a:r>
            <a:r>
              <a:rPr lang="en-GB">
                <a:hlinkClick r:id="rId6"/>
              </a:rPr>
              <a:t>https://resources.rstudio.com/</a:t>
            </a:r>
            <a:endParaRPr lang="en-GB"/>
          </a:p>
          <a:p>
            <a:pPr lvl="0"/>
            <a:r>
              <a:rPr lang="en-GB"/>
              <a:t>A good book: </a:t>
            </a:r>
            <a:r>
              <a:rPr lang="en-GB">
                <a:hlinkClick r:id="rId7"/>
              </a:rPr>
              <a:t>https://github.com/christophergandrud/Rep-Res-Book</a:t>
            </a:r>
            <a:r>
              <a:rPr lang="en-GB"/>
              <a:t> </a:t>
            </a:r>
          </a:p>
          <a:p>
            <a:pPr lvl="0"/>
            <a:r>
              <a:rPr lang="en-GB"/>
              <a:t>Data carpentry: </a:t>
            </a:r>
            <a:r>
              <a:rPr lang="en-GB">
                <a:hlinkClick r:id="rId8"/>
              </a:rPr>
              <a:t>https://datacarpentry.org/rr-workshop/</a:t>
            </a:r>
            <a:r>
              <a:rPr lang="en-GB"/>
              <a:t> </a:t>
            </a:r>
          </a:p>
          <a:p>
            <a:pPr lvl="0"/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6277-9CD3-4AD8-A4C0-E897982FF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0AAC9-0283-46C0-BF93-4B934DA8E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3171524"/>
            <a:ext cx="9720073" cy="19202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4000" dirty="0"/>
              <a:t>Please complete feedback on the Moodle before you leave</a:t>
            </a:r>
          </a:p>
        </p:txBody>
      </p:sp>
    </p:spTree>
    <p:extLst>
      <p:ext uri="{BB962C8B-B14F-4D97-AF65-F5344CB8AC3E}">
        <p14:creationId xmlns:p14="http://schemas.microsoft.com/office/powerpoint/2010/main" val="177963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DACB5-AB8A-448C-B866-413B987C0C4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/>
              <a:t>Course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EC87C-F440-44C2-B545-138D0660B0C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84664" y="2177945"/>
            <a:ext cx="3235915" cy="2001914"/>
          </a:xfrm>
        </p:spPr>
        <p:txBody>
          <a:bodyPr/>
          <a:lstStyle/>
          <a:p>
            <a:pPr marL="0" lvl="0" indent="0">
              <a:buNone/>
            </a:pPr>
            <a:r>
              <a:rPr lang="en-GB" sz="3200" dirty="0"/>
              <a:t>Slides</a:t>
            </a:r>
          </a:p>
          <a:p>
            <a:pPr marL="0" lvl="0" indent="0">
              <a:buNone/>
            </a:pPr>
            <a:r>
              <a:rPr lang="en-GB" sz="3200" dirty="0"/>
              <a:t>Practical's</a:t>
            </a:r>
          </a:p>
          <a:p>
            <a:pPr marL="0" lvl="0" indent="0">
              <a:buNone/>
            </a:pPr>
            <a:r>
              <a:rPr lang="en-GB" sz="3200" dirty="0"/>
              <a:t>Other materials</a:t>
            </a:r>
          </a:p>
        </p:txBody>
      </p:sp>
      <p:sp>
        <p:nvSpPr>
          <p:cNvPr id="4" name="Right Brace 4">
            <a:extLst>
              <a:ext uri="{FF2B5EF4-FFF2-40B4-BE49-F238E27FC236}">
                <a16:creationId xmlns:a16="http://schemas.microsoft.com/office/drawing/2014/main" id="{E7A84CDA-304D-4AE8-86A6-E31674D4CBB1}"/>
              </a:ext>
            </a:extLst>
          </p:cNvPr>
          <p:cNvSpPr/>
          <p:nvPr/>
        </p:nvSpPr>
        <p:spPr>
          <a:xfrm>
            <a:off x="4438835" y="2177945"/>
            <a:ext cx="257449" cy="2001914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5400000"/>
              <a:gd name="f10" fmla="val 8333"/>
              <a:gd name="f11" fmla="val 50000"/>
              <a:gd name="f12" fmla="+- 0 0 -180"/>
              <a:gd name="f13" fmla="+- 0 0 -270"/>
              <a:gd name="f14" fmla="+- 0 0 -360"/>
              <a:gd name="f15" fmla="abs f4"/>
              <a:gd name="f16" fmla="abs f5"/>
              <a:gd name="f17" fmla="abs f6"/>
              <a:gd name="f18" fmla="+- 2700000 f1 0"/>
              <a:gd name="f19" fmla="*/ f12 f0 1"/>
              <a:gd name="f20" fmla="*/ f13 f0 1"/>
              <a:gd name="f21" fmla="*/ f14 f0 1"/>
              <a:gd name="f22" fmla="?: f15 f4 1"/>
              <a:gd name="f23" fmla="?: f16 f5 1"/>
              <a:gd name="f24" fmla="?: f17 f6 1"/>
              <a:gd name="f25" fmla="+- f18 0 f1"/>
              <a:gd name="f26" fmla="*/ f19 1 f3"/>
              <a:gd name="f27" fmla="*/ f20 1 f3"/>
              <a:gd name="f28" fmla="*/ f21 1 f3"/>
              <a:gd name="f29" fmla="*/ f22 1 21600"/>
              <a:gd name="f30" fmla="*/ f23 1 21600"/>
              <a:gd name="f31" fmla="*/ 21600 f22 1"/>
              <a:gd name="f32" fmla="*/ 21600 f23 1"/>
              <a:gd name="f33" fmla="+- f25 f1 0"/>
              <a:gd name="f34" fmla="+- f26 0 f1"/>
              <a:gd name="f35" fmla="+- f27 0 f1"/>
              <a:gd name="f36" fmla="+- f28 0 f1"/>
              <a:gd name="f37" fmla="min f30 f29"/>
              <a:gd name="f38" fmla="*/ f31 1 f24"/>
              <a:gd name="f39" fmla="*/ f32 1 f24"/>
              <a:gd name="f40" fmla="*/ f33 f8 1"/>
              <a:gd name="f41" fmla="val f38"/>
              <a:gd name="f42" fmla="val f39"/>
              <a:gd name="f43" fmla="*/ f40 1 f0"/>
              <a:gd name="f44" fmla="*/ f7 f37 1"/>
              <a:gd name="f45" fmla="+- f42 0 f7"/>
              <a:gd name="f46" fmla="+- f41 0 f7"/>
              <a:gd name="f47" fmla="+- 0 0 f43"/>
              <a:gd name="f48" fmla="*/ f41 f37 1"/>
              <a:gd name="f49" fmla="*/ f42 f37 1"/>
              <a:gd name="f50" fmla="*/ f46 1 2"/>
              <a:gd name="f51" fmla="min f46 f45"/>
              <a:gd name="f52" fmla="*/ f45 f11 1"/>
              <a:gd name="f53" fmla="+- 0 0 f47"/>
              <a:gd name="f54" fmla="+- f7 f50 0"/>
              <a:gd name="f55" fmla="*/ f51 f10 1"/>
              <a:gd name="f56" fmla="*/ f52 1 100000"/>
              <a:gd name="f57" fmla="*/ f53 f0 1"/>
              <a:gd name="f58" fmla="*/ f50 f37 1"/>
              <a:gd name="f59" fmla="*/ f55 1 100000"/>
              <a:gd name="f60" fmla="*/ f57 1 f8"/>
              <a:gd name="f61" fmla="*/ f54 f37 1"/>
              <a:gd name="f62" fmla="*/ f56 f37 1"/>
              <a:gd name="f63" fmla="+- f56 0 f59"/>
              <a:gd name="f64" fmla="+- f42 0 f59"/>
              <a:gd name="f65" fmla="+- f60 0 f1"/>
              <a:gd name="f66" fmla="*/ f59 f37 1"/>
              <a:gd name="f67" fmla="cos 1 f65"/>
              <a:gd name="f68" fmla="sin 1 f65"/>
              <a:gd name="f69" fmla="*/ f63 f37 1"/>
              <a:gd name="f70" fmla="*/ f64 f37 1"/>
              <a:gd name="f71" fmla="+- 0 0 f67"/>
              <a:gd name="f72" fmla="+- 0 0 f68"/>
              <a:gd name="f73" fmla="+- 0 0 f71"/>
              <a:gd name="f74" fmla="+- 0 0 f72"/>
              <a:gd name="f75" fmla="val f73"/>
              <a:gd name="f76" fmla="val f74"/>
              <a:gd name="f77" fmla="*/ f75 f50 1"/>
              <a:gd name="f78" fmla="*/ f76 f59 1"/>
              <a:gd name="f79" fmla="+- f7 f77 0"/>
              <a:gd name="f80" fmla="+- f59 0 f78"/>
              <a:gd name="f81" fmla="+- f42 f78 0"/>
              <a:gd name="f82" fmla="+- f81 0 f59"/>
              <a:gd name="f83" fmla="*/ f80 f37 1"/>
              <a:gd name="f84" fmla="*/ f79 f37 1"/>
              <a:gd name="f85" fmla="*/ f82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44" y="f44"/>
              </a:cxn>
              <a:cxn ang="f35">
                <a:pos x="f48" y="f62"/>
              </a:cxn>
              <a:cxn ang="f36">
                <a:pos x="f44" y="f49"/>
              </a:cxn>
            </a:cxnLst>
            <a:rect l="f44" t="f83" r="f84" b="f85"/>
            <a:pathLst>
              <a:path stroke="0">
                <a:moveTo>
                  <a:pt x="f44" y="f44"/>
                </a:moveTo>
                <a:arcTo wR="f58" hR="f66" stAng="f2" swAng="f1"/>
                <a:lnTo>
                  <a:pt x="f61" y="f69"/>
                </a:lnTo>
                <a:arcTo wR="f58" hR="f66" stAng="f0" swAng="f9"/>
                <a:arcTo wR="f58" hR="f66" stAng="f2" swAng="f9"/>
                <a:lnTo>
                  <a:pt x="f61" y="f70"/>
                </a:lnTo>
                <a:arcTo wR="f58" hR="f66" stAng="f7" swAng="f1"/>
                <a:close/>
              </a:path>
              <a:path fill="none">
                <a:moveTo>
                  <a:pt x="f44" y="f44"/>
                </a:moveTo>
                <a:arcTo wR="f58" hR="f66" stAng="f2" swAng="f1"/>
                <a:lnTo>
                  <a:pt x="f61" y="f69"/>
                </a:lnTo>
                <a:arcTo wR="f58" hR="f66" stAng="f0" swAng="f9"/>
                <a:arcTo wR="f58" hR="f66" stAng="f2" swAng="f9"/>
                <a:lnTo>
                  <a:pt x="f61" y="f70"/>
                </a:lnTo>
                <a:arcTo wR="f58" hR="f66" stAng="f7" swAng="f1"/>
              </a:path>
            </a:pathLst>
          </a:custGeom>
          <a:noFill/>
          <a:ln w="28575" cap="flat">
            <a:solidFill>
              <a:srgbClr val="8C8D86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000" b="0" i="0" u="none" strike="noStrike" kern="1200" cap="none" spc="0" baseline="0">
              <a:solidFill>
                <a:srgbClr val="000000"/>
              </a:solidFill>
              <a:uFillTx/>
              <a:latin typeface="Franklin Gothic Book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5C07FD9-DD76-4143-816E-3613D520DB74}"/>
              </a:ext>
            </a:extLst>
          </p:cNvPr>
          <p:cNvSpPr txBox="1"/>
          <p:nvPr/>
        </p:nvSpPr>
        <p:spPr>
          <a:xfrm>
            <a:off x="5423022" y="2538182"/>
            <a:ext cx="6369984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0" i="0" u="none" strike="noStrike" kern="1200" cap="none" spc="0" baseline="0" dirty="0">
                <a:solidFill>
                  <a:srgbClr val="FFFFFF"/>
                </a:solidFill>
                <a:uFillTx/>
              </a:rPr>
              <a:t>All these are available online and we download them later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F1046ED-B0C9-4CC2-AD7A-52C12D89C80A}"/>
              </a:ext>
            </a:extLst>
          </p:cNvPr>
          <p:cNvSpPr txBox="1"/>
          <p:nvPr/>
        </p:nvSpPr>
        <p:spPr>
          <a:xfrm>
            <a:off x="1068311" y="5522207"/>
            <a:ext cx="10724695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0" u="none" strike="noStrike" kern="1200" cap="none" spc="0" baseline="0" dirty="0">
                <a:solidFill>
                  <a:srgbClr val="FFFFFF"/>
                </a:solidFill>
                <a:uFillTx/>
              </a:rPr>
              <a:t>Much of this material is reproduced, using resources shared openly by others, notably Karl Broman, Coding Club, Hadley Wickham</a:t>
            </a:r>
          </a:p>
        </p:txBody>
      </p:sp>
    </p:spTree>
    <p:extLst>
      <p:ext uri="{BB962C8B-B14F-4D97-AF65-F5344CB8AC3E}">
        <p14:creationId xmlns:p14="http://schemas.microsoft.com/office/powerpoint/2010/main" val="308799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1D12E-E5BD-432C-B42F-24C3DC0F432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Course style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FCA63EE7-10BC-4046-BE29-F902E4465CD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24742" y="2131386"/>
            <a:ext cx="4471149" cy="4369286"/>
          </a:xfrm>
        </p:spPr>
        <p:txBody>
          <a:bodyPr/>
          <a:lstStyle/>
          <a:p>
            <a:pPr lvl="0"/>
            <a:r>
              <a:rPr lang="en-GB" dirty="0"/>
              <a:t>There is going to be a mix of slides and practical</a:t>
            </a:r>
          </a:p>
          <a:p>
            <a:pPr lvl="1"/>
            <a:r>
              <a:rPr lang="en-GB" dirty="0"/>
              <a:t>Things will start slide heavy and end practical heavy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0"/>
            <a:r>
              <a:rPr lang="en-GB" dirty="0"/>
              <a:t>This is informal, if you have a question put it in the chat</a:t>
            </a:r>
          </a:p>
          <a:p>
            <a:pPr lvl="1"/>
            <a:r>
              <a:rPr lang="en-GB" dirty="0"/>
              <a:t>There are no stupid questions</a:t>
            </a:r>
          </a:p>
          <a:p>
            <a:pPr lvl="1"/>
            <a:r>
              <a:rPr lang="en-GB" dirty="0"/>
              <a:t>You can catch me in  the practical sessions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D7B6DF74-93D6-44DC-BEF0-4B448A5B595E}"/>
              </a:ext>
            </a:extLst>
          </p:cNvPr>
          <p:cNvSpPr txBox="1">
            <a:spLocks/>
          </p:cNvSpPr>
          <p:nvPr/>
        </p:nvSpPr>
        <p:spPr>
          <a:xfrm>
            <a:off x="6596111" y="2122503"/>
            <a:ext cx="4855846" cy="4369286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 dirty="0" err="1"/>
              <a:t>Practicals</a:t>
            </a:r>
            <a:r>
              <a:rPr lang="en-GB" dirty="0"/>
              <a:t> are designed to help you learn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/>
              <a:t>Work at your own pace, if you don’t finish it doesn’t matter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/>
              <a:t>If you finish early help each other out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GB" dirty="0"/>
          </a:p>
          <a:p>
            <a:pPr lvl="0"/>
            <a:r>
              <a:rPr lang="en-GB" dirty="0"/>
              <a:t>I’m hear to teach, not to solve IT issues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/>
              <a:t>There is only one of me</a:t>
            </a:r>
          </a:p>
          <a:p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02C7F8-EB6C-4AAA-ACC6-B27486E89F0A}"/>
              </a:ext>
            </a:extLst>
          </p:cNvPr>
          <p:cNvCxnSpPr/>
          <p:nvPr/>
        </p:nvCxnSpPr>
        <p:spPr>
          <a:xfrm>
            <a:off x="6178859" y="2210541"/>
            <a:ext cx="0" cy="32225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61763-D520-4960-AADD-89D7E834741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Introduction to Zoom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02B994-B010-4CD2-98E7-FE69DEE67E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968"/>
          <a:stretch/>
        </p:blipFill>
        <p:spPr>
          <a:xfrm>
            <a:off x="1607996" y="2157273"/>
            <a:ext cx="9230240" cy="10031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93C76A-F1E9-4E25-B0BB-D83243CAC0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730" t="86731"/>
          <a:stretch/>
        </p:blipFill>
        <p:spPr>
          <a:xfrm>
            <a:off x="5981500" y="4702944"/>
            <a:ext cx="4300426" cy="154027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BE67E9-8AA5-4FE9-8453-986E6ABAD035}"/>
              </a:ext>
            </a:extLst>
          </p:cNvPr>
          <p:cNvSpPr/>
          <p:nvPr/>
        </p:nvSpPr>
        <p:spPr>
          <a:xfrm>
            <a:off x="4495297" y="2425822"/>
            <a:ext cx="1003178" cy="1003178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F904067-391F-4CFA-B6BE-3D0516CA7650}"/>
              </a:ext>
            </a:extLst>
          </p:cNvPr>
          <p:cNvSpPr/>
          <p:nvPr/>
        </p:nvSpPr>
        <p:spPr>
          <a:xfrm>
            <a:off x="5884164" y="4806517"/>
            <a:ext cx="1003178" cy="1003178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179A1B3-0BDB-4ED1-8877-05C0DA616200}"/>
              </a:ext>
            </a:extLst>
          </p:cNvPr>
          <p:cNvCxnSpPr>
            <a:stCxn id="6" idx="4"/>
            <a:endCxn id="8" idx="1"/>
          </p:cNvCxnSpPr>
          <p:nvPr/>
        </p:nvCxnSpPr>
        <p:spPr>
          <a:xfrm>
            <a:off x="4996886" y="3429000"/>
            <a:ext cx="1034190" cy="1524429"/>
          </a:xfrm>
          <a:prstGeom prst="line">
            <a:avLst/>
          </a:prstGeom>
          <a:ln w="381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6829</TotalTime>
  <Words>2187</Words>
  <Application>Microsoft Office PowerPoint</Application>
  <PresentationFormat>Widescreen</PresentationFormat>
  <Paragraphs>373</Paragraphs>
  <Slides>68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6" baseType="lpstr">
      <vt:lpstr>Calibri</vt:lpstr>
      <vt:lpstr>Franklin Gothic Book</vt:lpstr>
      <vt:lpstr>Tw Cen MT</vt:lpstr>
      <vt:lpstr>Tw Cen MT Condensed</vt:lpstr>
      <vt:lpstr>Wingdings</vt:lpstr>
      <vt:lpstr>Wingdings 3</vt:lpstr>
      <vt:lpstr>Integral</vt:lpstr>
      <vt:lpstr>Worksheet</vt:lpstr>
      <vt:lpstr>A Masterclass in Reproducibility</vt:lpstr>
      <vt:lpstr>Introductions</vt:lpstr>
      <vt:lpstr>Introductions</vt:lpstr>
      <vt:lpstr>Course Aims</vt:lpstr>
      <vt:lpstr>Timetable</vt:lpstr>
      <vt:lpstr>Course preparation</vt:lpstr>
      <vt:lpstr>Course materials</vt:lpstr>
      <vt:lpstr>Course style</vt:lpstr>
      <vt:lpstr>Introduction to Zoom</vt:lpstr>
      <vt:lpstr>Introduction to Zoom</vt:lpstr>
      <vt:lpstr>Getting all the course materials</vt:lpstr>
      <vt:lpstr>Setting the scene</vt:lpstr>
      <vt:lpstr>Some definitions</vt:lpstr>
      <vt:lpstr>What are the hallmarks of reproducible research?</vt:lpstr>
      <vt:lpstr>Why is reproducibility a good thing?</vt:lpstr>
      <vt:lpstr>Why is reproducibility a good thing?</vt:lpstr>
      <vt:lpstr>A reproducibility crisis</vt:lpstr>
      <vt:lpstr>How do we make our research reproducible?</vt:lpstr>
      <vt:lpstr>Files and folders</vt:lpstr>
      <vt:lpstr>Good practise for organisation</vt:lpstr>
      <vt:lpstr>Practical</vt:lpstr>
      <vt:lpstr>Practical</vt:lpstr>
      <vt:lpstr>Coding etiquette</vt:lpstr>
      <vt:lpstr>Coding etiquette</vt:lpstr>
      <vt:lpstr>Coding etiquette</vt:lpstr>
      <vt:lpstr>Coding etiquette</vt:lpstr>
      <vt:lpstr>Coding etiquette</vt:lpstr>
      <vt:lpstr>Coding etiquette</vt:lpstr>
      <vt:lpstr>Coding etiquette</vt:lpstr>
      <vt:lpstr>Coding etiquette</vt:lpstr>
      <vt:lpstr>Coding etiquette</vt:lpstr>
      <vt:lpstr>Coding etiquette</vt:lpstr>
      <vt:lpstr>PowerPoint Presentation</vt:lpstr>
      <vt:lpstr>Practical</vt:lpstr>
      <vt:lpstr>PowerPoint Presentation</vt:lpstr>
      <vt:lpstr>Functions, packages</vt:lpstr>
      <vt:lpstr>Functions</vt:lpstr>
      <vt:lpstr>Functions</vt:lpstr>
      <vt:lpstr>Packages</vt:lpstr>
      <vt:lpstr>Unit tests</vt:lpstr>
      <vt:lpstr>Licenses</vt:lpstr>
      <vt:lpstr>Licenses</vt:lpstr>
      <vt:lpstr>RMArkdown</vt:lpstr>
      <vt:lpstr>Creating reproducible documents</vt:lpstr>
      <vt:lpstr>Creating reproducible documents</vt:lpstr>
      <vt:lpstr>Creating reproducible documents</vt:lpstr>
      <vt:lpstr>https://rmarkdown.rstudio.com/lesson-2.html </vt:lpstr>
      <vt:lpstr>PowerPoint Presentation</vt:lpstr>
      <vt:lpstr>Convert a script to R markdown</vt:lpstr>
      <vt:lpstr>Git and github</vt:lpstr>
      <vt:lpstr>Version Control</vt:lpstr>
      <vt:lpstr>Version Control</vt:lpstr>
      <vt:lpstr>Version Control</vt:lpstr>
      <vt:lpstr>OurCodingClub &gt; Tutorials &gt; Github https://ourcodingclub.github.io/tutorials/git/ </vt:lpstr>
      <vt:lpstr>Interactive Viz using Shiny</vt:lpstr>
      <vt:lpstr>How do you share your work once it is complete?</vt:lpstr>
      <vt:lpstr>R shiny</vt:lpstr>
      <vt:lpstr>How does it work?</vt:lpstr>
      <vt:lpstr>How  does  it  work?</vt:lpstr>
      <vt:lpstr>Examples</vt:lpstr>
      <vt:lpstr>How do I do it? </vt:lpstr>
      <vt:lpstr>PowerPoint Presentation</vt:lpstr>
      <vt:lpstr>Practical - Walkthrough</vt:lpstr>
      <vt:lpstr>Practical</vt:lpstr>
      <vt:lpstr>Practical</vt:lpstr>
      <vt:lpstr>Wrap-up</vt:lpstr>
      <vt:lpstr>The internet is FULL of useful information</vt:lpstr>
      <vt:lpstr>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Masterclass in Reproducibility</dc:title>
  <dc:creator>Tom August</dc:creator>
  <cp:lastModifiedBy>August, Tom</cp:lastModifiedBy>
  <cp:revision>109</cp:revision>
  <dcterms:created xsi:type="dcterms:W3CDTF">2019-01-12T09:59:46Z</dcterms:created>
  <dcterms:modified xsi:type="dcterms:W3CDTF">2020-11-24T11:20:20Z</dcterms:modified>
</cp:coreProperties>
</file>

<file path=docProps/thumbnail.jpeg>
</file>